
<file path=[Content_Types].xml><?xml version="1.0" encoding="utf-8"?>
<Types xmlns="http://schemas.openxmlformats.org/package/2006/content-types">
  <Default Extension="jpg" ContentType="image/jpeg"/>
  <Default Extension="emf" ContentType="image/x-emf"/>
  <Default Extension="xls" ContentType="application/vnd.ms-excel"/>
  <Default Extension="jpeg" ContentType="image/jpeg"/>
  <Default Extension="xml" ContentType="application/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73" r:id="rId2"/>
  </p:sldMasterIdLst>
  <p:notesMasterIdLst>
    <p:notesMasterId r:id="rId79"/>
  </p:notesMasterIdLst>
  <p:sldIdLst>
    <p:sldId id="256" r:id="rId3"/>
    <p:sldId id="257" r:id="rId4"/>
    <p:sldId id="345" r:id="rId5"/>
    <p:sldId id="320" r:id="rId6"/>
    <p:sldId id="308" r:id="rId7"/>
    <p:sldId id="309" r:id="rId8"/>
    <p:sldId id="314" r:id="rId9"/>
    <p:sldId id="311" r:id="rId10"/>
    <p:sldId id="312" r:id="rId11"/>
    <p:sldId id="261" r:id="rId12"/>
    <p:sldId id="262" r:id="rId13"/>
    <p:sldId id="297" r:id="rId14"/>
    <p:sldId id="263" r:id="rId15"/>
    <p:sldId id="264" r:id="rId16"/>
    <p:sldId id="319" r:id="rId17"/>
    <p:sldId id="265" r:id="rId18"/>
    <p:sldId id="274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5" r:id="rId28"/>
    <p:sldId id="298" r:id="rId29"/>
    <p:sldId id="276" r:id="rId30"/>
    <p:sldId id="299" r:id="rId31"/>
    <p:sldId id="277" r:id="rId32"/>
    <p:sldId id="300" r:id="rId33"/>
    <p:sldId id="315" r:id="rId34"/>
    <p:sldId id="301" r:id="rId35"/>
    <p:sldId id="316" r:id="rId36"/>
    <p:sldId id="278" r:id="rId37"/>
    <p:sldId id="279" r:id="rId38"/>
    <p:sldId id="280" r:id="rId39"/>
    <p:sldId id="305" r:id="rId40"/>
    <p:sldId id="281" r:id="rId41"/>
    <p:sldId id="304" r:id="rId42"/>
    <p:sldId id="306" r:id="rId43"/>
    <p:sldId id="282" r:id="rId44"/>
    <p:sldId id="283" r:id="rId45"/>
    <p:sldId id="307" r:id="rId46"/>
    <p:sldId id="284" r:id="rId47"/>
    <p:sldId id="285" r:id="rId48"/>
    <p:sldId id="287" r:id="rId49"/>
    <p:sldId id="289" r:id="rId50"/>
    <p:sldId id="290" r:id="rId51"/>
    <p:sldId id="296" r:id="rId52"/>
    <p:sldId id="317" r:id="rId53"/>
    <p:sldId id="318" r:id="rId54"/>
    <p:sldId id="325" r:id="rId55"/>
    <p:sldId id="323" r:id="rId56"/>
    <p:sldId id="324" r:id="rId57"/>
    <p:sldId id="326" r:id="rId58"/>
    <p:sldId id="327" r:id="rId59"/>
    <p:sldId id="321" r:id="rId60"/>
    <p:sldId id="328" r:id="rId61"/>
    <p:sldId id="322" r:id="rId62"/>
    <p:sldId id="329" r:id="rId63"/>
    <p:sldId id="330" r:id="rId64"/>
    <p:sldId id="335" r:id="rId65"/>
    <p:sldId id="336" r:id="rId66"/>
    <p:sldId id="331" r:id="rId67"/>
    <p:sldId id="333" r:id="rId68"/>
    <p:sldId id="332" r:id="rId69"/>
    <p:sldId id="334" r:id="rId70"/>
    <p:sldId id="337" r:id="rId71"/>
    <p:sldId id="338" r:id="rId72"/>
    <p:sldId id="339" r:id="rId73"/>
    <p:sldId id="340" r:id="rId74"/>
    <p:sldId id="343" r:id="rId75"/>
    <p:sldId id="342" r:id="rId76"/>
    <p:sldId id="341" r:id="rId77"/>
    <p:sldId id="344" r:id="rId78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u="sng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u="sng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u="sng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u="sng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Intro" id="{8261E158-0DFB-6F4C-805F-EA51E97B37B4}">
          <p14:sldIdLst>
            <p14:sldId id="256"/>
            <p14:sldId id="257"/>
            <p14:sldId id="345"/>
          </p14:sldIdLst>
        </p14:section>
        <p14:section name="Escalation Cycle" id="{3C8E4A80-F276-1348-87B3-DBB7737009AF}">
          <p14:sldIdLst>
            <p14:sldId id="320"/>
            <p14:sldId id="308"/>
            <p14:sldId id="309"/>
            <p14:sldId id="314"/>
            <p14:sldId id="311"/>
            <p14:sldId id="312"/>
            <p14:sldId id="261"/>
            <p14:sldId id="262"/>
            <p14:sldId id="297"/>
            <p14:sldId id="263"/>
            <p14:sldId id="264"/>
            <p14:sldId id="319"/>
            <p14:sldId id="265"/>
            <p14:sldId id="274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5"/>
            <p14:sldId id="298"/>
            <p14:sldId id="276"/>
            <p14:sldId id="299"/>
            <p14:sldId id="277"/>
            <p14:sldId id="300"/>
            <p14:sldId id="315"/>
            <p14:sldId id="301"/>
            <p14:sldId id="316"/>
            <p14:sldId id="278"/>
            <p14:sldId id="279"/>
            <p14:sldId id="280"/>
            <p14:sldId id="305"/>
            <p14:sldId id="281"/>
            <p14:sldId id="304"/>
            <p14:sldId id="306"/>
            <p14:sldId id="282"/>
            <p14:sldId id="283"/>
            <p14:sldId id="307"/>
            <p14:sldId id="284"/>
            <p14:sldId id="285"/>
            <p14:sldId id="287"/>
            <p14:sldId id="289"/>
            <p14:sldId id="290"/>
            <p14:sldId id="296"/>
            <p14:sldId id="317"/>
          </p14:sldIdLst>
        </p14:section>
        <p14:section name="MEB and FBA" id="{C0FE108E-F9D7-1443-AA97-CA986DCF0832}">
          <p14:sldIdLst>
            <p14:sldId id="318"/>
            <p14:sldId id="325"/>
            <p14:sldId id="323"/>
            <p14:sldId id="324"/>
            <p14:sldId id="326"/>
            <p14:sldId id="327"/>
            <p14:sldId id="321"/>
            <p14:sldId id="328"/>
            <p14:sldId id="322"/>
            <p14:sldId id="329"/>
            <p14:sldId id="330"/>
            <p14:sldId id="335"/>
            <p14:sldId id="336"/>
            <p14:sldId id="331"/>
            <p14:sldId id="333"/>
            <p14:sldId id="332"/>
            <p14:sldId id="334"/>
            <p14:sldId id="337"/>
            <p14:sldId id="338"/>
            <p14:sldId id="339"/>
            <p14:sldId id="340"/>
          </p14:sldIdLst>
        </p14:section>
        <p14:section name="Additional Resources" id="{01AE4DA7-2F11-8745-9B3D-86957D7D7C9F}">
          <p14:sldIdLst>
            <p14:sldId id="343"/>
            <p14:sldId id="342"/>
            <p14:sldId id="341"/>
            <p14:sldId id="34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89" autoAdjust="0"/>
  </p:normalViewPr>
  <p:slideViewPr>
    <p:cSldViewPr>
      <p:cViewPr>
        <p:scale>
          <a:sx n="75" d="100"/>
          <a:sy n="75" d="100"/>
        </p:scale>
        <p:origin x="-14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printerSettings" Target="printerSettings/printerSettings1.bin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notesMaster" Target="notesMasters/notesMaster1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227A6-D4DF-E545-A391-3883323B386F}" type="datetimeFigureOut">
              <a:rPr lang="en-US" smtClean="0"/>
              <a:t>5/20/14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0948C-F920-0E41-8A60-A786EFED1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DD220-4A6C-2349-9B23-034D1B0E5600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6729E-5B8C-5146-8604-4EDB31467F2D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mtClean="0">
                <a:cs typeface="+mn-cs"/>
              </a:rPr>
              <a:t>Have you ever experienced or witnessed this?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F79612-3F51-004B-85BF-0B515C181CA4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037924-CA36-3B4C-908F-044A500D5A9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2412DA-837D-FB41-B8FA-9655A99C4AED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335124-0ECC-9646-AB8A-38B1FBDD792F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3A942-0686-194E-9A81-B5B65B52F78C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3E98A30-54AA-DD44-B1A0-A0F088D2F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7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20666-90B2-7247-8480-DCF56E5B2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2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0697E-5EAA-6747-B24D-7806F1F14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48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00004C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defRPr/>
            </a:pPr>
            <a:endParaRPr lang="en-US" u="none">
              <a:solidFill>
                <a:srgbClr val="000000"/>
              </a:solidFill>
              <a:latin typeface="Arial" charset="0"/>
              <a:cs typeface="ＭＳ Ｐゴシック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81200" y="76200"/>
            <a:ext cx="647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u="none">
                <a:solidFill>
                  <a:srgbClr val="FFFFFF"/>
                </a:solidFill>
              </a:rPr>
              <a:t>Iowa Behavioral Alliance - An Initiative of the Iowa Department of Education</a:t>
            </a:r>
            <a:endParaRPr lang="en-US" u="none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00004C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defRPr/>
            </a:pPr>
            <a:endParaRPr lang="en-US" u="none">
              <a:solidFill>
                <a:srgbClr val="000000"/>
              </a:solidFill>
              <a:latin typeface="Arial" charset="0"/>
              <a:cs typeface="ＭＳ Ｐゴシック"/>
            </a:endParaRPr>
          </a:p>
        </p:txBody>
      </p:sp>
      <p:pic>
        <p:nvPicPr>
          <p:cNvPr id="7" name="Picture 10" descr="IBA-logo--g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8288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DC35CD-F426-2040-8118-C86626099895}" type="slidenum">
              <a:rPr lang="en-US">
                <a:solidFill>
                  <a:srgbClr val="000000"/>
                </a:solidFill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39662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7D693-3E1E-B941-9D72-0F044A198CA9}" type="slidenum">
              <a:rPr lang="en-US">
                <a:solidFill>
                  <a:srgbClr val="000000"/>
                </a:solidFill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66336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518F9-C054-9A4A-96FD-3A05D92E6423}" type="slidenum">
              <a:rPr lang="en-US">
                <a:solidFill>
                  <a:srgbClr val="000000"/>
                </a:solidFill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41637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4E64C-8CBC-EE44-A0FC-56B8B7E2B683}" type="slidenum">
              <a:rPr lang="en-US">
                <a:solidFill>
                  <a:srgbClr val="000000"/>
                </a:solidFill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85407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A60D0-A7C4-8B4F-BFF3-DAD44BFA48F2}" type="slidenum">
              <a:rPr lang="en-US">
                <a:solidFill>
                  <a:srgbClr val="000000"/>
                </a:solidFill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46561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3DF25-66D5-8441-999B-E97AAB2ECDBB}" type="slidenum">
              <a:rPr lang="en-US">
                <a:solidFill>
                  <a:srgbClr val="000000"/>
                </a:solidFill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951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2B590-7494-E94F-844F-26C99CF2E391}" type="slidenum">
              <a:rPr lang="en-US">
                <a:solidFill>
                  <a:srgbClr val="000000"/>
                </a:solidFill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64725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3026A-266D-A640-A6E6-4FB4AA2D45F7}" type="slidenum">
              <a:rPr lang="en-US">
                <a:solidFill>
                  <a:srgbClr val="000000"/>
                </a:solidFill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8674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C6C0C-00BF-C645-AFD7-EBB2F1527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69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7D8AD-60F6-B748-9C7F-79ED6C6C8880}" type="slidenum">
              <a:rPr lang="en-US">
                <a:solidFill>
                  <a:srgbClr val="000000"/>
                </a:solidFill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06785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EED55-2801-184E-A6CE-B2D7DB7768F4}" type="slidenum">
              <a:rPr lang="en-US">
                <a:solidFill>
                  <a:srgbClr val="000000"/>
                </a:solidFill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16674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0BABD-960E-E249-9044-B43D647BD5A2}" type="slidenum">
              <a:rPr lang="en-US">
                <a:solidFill>
                  <a:srgbClr val="000000"/>
                </a:solidFill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52357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30E61-BCED-AD4B-9A2F-9067F3D0C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9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3E722-FFAA-E743-A81C-BC0B5E71B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37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D26E-C626-0B4E-94E7-94B73EF2C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7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10148-9C9A-DA48-BE3E-B55A2090F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5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D478F-BB26-4D4B-A799-9A4EA1038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64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74FDD-A43D-0E43-9D45-4B8224318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7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76395-98CA-2641-87A0-CB6A7B7ED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en-US" sz="2400" u="none">
              <a:cs typeface="+mn-cs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en-US" sz="2400" u="none">
              <a:cs typeface="+mn-cs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en-US" sz="2400" u="none">
              <a:cs typeface="+mn-cs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en-US" sz="2400" u="none">
              <a:cs typeface="+mn-cs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en-US" sz="2400" u="none">
              <a:cs typeface="+mn-cs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en-US" sz="2400" u="none">
              <a:cs typeface="+mn-cs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en-US" sz="2400" u="none">
              <a:cs typeface="+mn-cs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 u="none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u="none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 smtClean="0">
                <a:cs typeface="+mn-cs"/>
              </a:defRPr>
            </a:lvl1pPr>
          </a:lstStyle>
          <a:p>
            <a:pPr>
              <a:defRPr/>
            </a:pPr>
            <a:fld id="{38CD1E52-7AB8-934E-A67C-C55B916C4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cs typeface="+mn-cs"/>
              </a:defRPr>
            </a:lvl1pPr>
          </a:lstStyle>
          <a:p>
            <a:pPr algn="l">
              <a:defRPr/>
            </a:pPr>
            <a:endParaRPr lang="en-US" u="none">
              <a:solidFill>
                <a:srgbClr val="000000"/>
              </a:solidFill>
              <a:latin typeface="Arial" charset="0"/>
              <a:cs typeface="ＭＳ Ｐゴシック"/>
            </a:endParaRP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cs typeface="+mn-cs"/>
              </a:defRPr>
            </a:lvl1pPr>
          </a:lstStyle>
          <a:p>
            <a:pPr>
              <a:defRPr/>
            </a:pPr>
            <a:fld id="{60A739AB-911C-6748-ACBF-3D137B0B38DA}" type="slidenum">
              <a:rPr lang="en-US" u="none">
                <a:solidFill>
                  <a:srgbClr val="000000"/>
                </a:solidFill>
                <a:latin typeface="Arial" charset="0"/>
                <a:cs typeface="ＭＳ Ｐゴシック"/>
              </a:rPr>
              <a:pPr>
                <a:defRPr/>
              </a:pPr>
              <a:t>‹#›</a:t>
            </a:fld>
            <a:endParaRPr lang="en-US" u="none">
              <a:solidFill>
                <a:srgbClr val="000000"/>
              </a:solidFill>
              <a:latin typeface="Arial" charset="0"/>
              <a:cs typeface="ＭＳ Ｐゴシック"/>
            </a:endParaRP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00004C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defRPr/>
            </a:pPr>
            <a:endParaRPr lang="en-US" u="none">
              <a:solidFill>
                <a:srgbClr val="000000"/>
              </a:solidFill>
              <a:latin typeface="Arial" charset="0"/>
              <a:cs typeface="ＭＳ Ｐゴシック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981200" y="76200"/>
            <a:ext cx="647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u="none">
                <a:solidFill>
                  <a:srgbClr val="FFFFFF"/>
                </a:solidFill>
              </a:rPr>
              <a:t>Iowa Behavioral Alliance - An Initiative of the Iowa Department of Education</a:t>
            </a:r>
            <a:endParaRPr lang="en-US" u="none">
              <a:solidFill>
                <a:srgbClr val="FFFFFF"/>
              </a:solidFill>
            </a:endParaRP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00004C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defRPr/>
            </a:pPr>
            <a:endParaRPr lang="en-US" u="none">
              <a:solidFill>
                <a:srgbClr val="000000"/>
              </a:solidFill>
              <a:latin typeface="Arial" charset="0"/>
              <a:cs typeface="ＭＳ Ｐゴシック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85800" y="6553200"/>
            <a:ext cx="777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i="1" u="none">
                <a:solidFill>
                  <a:srgbClr val="E4E4E4"/>
                </a:solidFill>
              </a:rPr>
              <a:t>. . . for positive behavior supports, dropout prevention, and mental health initiatives</a:t>
            </a:r>
          </a:p>
        </p:txBody>
      </p:sp>
      <p:pic>
        <p:nvPicPr>
          <p:cNvPr id="1034" name="Picture 10" descr="IBA-logo--glo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5725"/>
            <a:ext cx="18288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76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lookiris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Relationship Id="rId3" Type="http://schemas.openxmlformats.org/officeDocument/2006/relationships/image" Target="../media/image15.tif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Relationship Id="rId3" Type="http://schemas.openxmlformats.org/officeDocument/2006/relationships/image" Target="../media/image17.tif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tiff"/><Relationship Id="rId3" Type="http://schemas.openxmlformats.org/officeDocument/2006/relationships/image" Target="../media/image17.tif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Relationship Id="rId3" Type="http://schemas.openxmlformats.org/officeDocument/2006/relationships/image" Target="../media/image1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tiff"/><Relationship Id="rId3" Type="http://schemas.openxmlformats.org/officeDocument/2006/relationships/image" Target="../media/image17.tif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Relationship Id="rId3" Type="http://schemas.openxmlformats.org/officeDocument/2006/relationships/image" Target="../media/image17.tif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tiff"/><Relationship Id="rId3" Type="http://schemas.openxmlformats.org/officeDocument/2006/relationships/image" Target="../media/image17.tif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62000" y="304800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4800" b="1" u="none" dirty="0">
                <a:solidFill>
                  <a:schemeClr val="tx2"/>
                </a:solidFill>
                <a:cs typeface="+mn-cs"/>
              </a:rPr>
              <a:t>Managing the Cycle of Escalating Behavior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57200" y="2133600"/>
            <a:ext cx="8382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endParaRPr lang="en-US" sz="2400" b="1" u="none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en-US" sz="3200" b="1" u="none" dirty="0">
                <a:solidFill>
                  <a:schemeClr val="accent6"/>
                </a:solidFill>
              </a:rPr>
              <a:t>Understanding and Planning for Escalation in FBA</a:t>
            </a:r>
            <a:endParaRPr lang="en-US" sz="3200" b="1" u="none" dirty="0">
              <a:solidFill>
                <a:schemeClr val="accent6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endParaRPr lang="en-US" sz="2400" b="1" u="none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endParaRPr lang="en-US" sz="2400" b="1" u="none" dirty="0">
              <a:cs typeface="+mn-cs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endParaRPr lang="en-US" sz="2400" b="1" u="none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en-US" sz="2400" b="1" u="none" dirty="0" smtClean="0">
                <a:cs typeface="+mn-cs"/>
              </a:rPr>
              <a:t>Portland Public Schools</a:t>
            </a:r>
            <a:endParaRPr lang="en-US" sz="2800" b="1" u="none" dirty="0">
              <a:cs typeface="+mn-cs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endParaRPr lang="en-US" sz="2400" b="1" u="none" dirty="0">
              <a:cs typeface="+mn-cs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en-US" sz="2000" b="1" u="none" dirty="0" smtClean="0">
                <a:cs typeface="+mn-cs"/>
              </a:rPr>
              <a:t>Presented by Rick </a:t>
            </a:r>
            <a:r>
              <a:rPr lang="en-US" sz="2000" b="1" u="none" dirty="0" err="1" smtClean="0">
                <a:cs typeface="+mn-cs"/>
              </a:rPr>
              <a:t>Kirschmann</a:t>
            </a:r>
            <a:endParaRPr lang="en-US" sz="2000" b="1" u="none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en-US" sz="2000" b="1" u="none" dirty="0" smtClean="0">
                <a:cs typeface="+mn-cs"/>
              </a:rPr>
              <a:t>May, 2014</a:t>
            </a:r>
            <a:endParaRPr lang="en-US" sz="2000" b="1" u="none" dirty="0">
              <a:cs typeface="+mn-cs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endParaRPr lang="en-US" sz="2000" b="1" u="none" dirty="0">
              <a:cs typeface="+mn-cs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endParaRPr lang="en-US" b="1" u="none" dirty="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4400" u="none" dirty="0">
                <a:solidFill>
                  <a:schemeClr val="tx2"/>
                </a:solidFill>
                <a:cs typeface="+mn-cs"/>
              </a:rPr>
              <a:t>Signs of Escalating Behavior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182688" y="2017713"/>
            <a:ext cx="3810000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 dirty="0">
                <a:cs typeface="+mn-cs"/>
              </a:rPr>
              <a:t>Arguing 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 dirty="0">
                <a:cs typeface="+mn-cs"/>
              </a:rPr>
              <a:t>Non-compliance/defiance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 dirty="0">
                <a:cs typeface="+mn-cs"/>
              </a:rPr>
              <a:t>Verbal abuse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 dirty="0">
                <a:cs typeface="+mn-cs"/>
              </a:rPr>
              <a:t>Disruption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 dirty="0">
                <a:cs typeface="+mn-cs"/>
              </a:rPr>
              <a:t>Bothering others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 dirty="0">
                <a:cs typeface="+mn-cs"/>
              </a:rPr>
              <a:t>Off-task behavior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endParaRPr lang="en-US" sz="2800" u="none" dirty="0">
              <a:cs typeface="+mn-cs"/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endParaRPr lang="en-US" i="1" u="none" dirty="0">
              <a:cs typeface="+mn-cs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145088" y="2017713"/>
            <a:ext cx="3810000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 dirty="0">
                <a:cs typeface="+mn-cs"/>
              </a:rPr>
              <a:t>Destruction of property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 dirty="0">
                <a:cs typeface="+mn-cs"/>
              </a:rPr>
              <a:t>Whining/crying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 dirty="0">
                <a:cs typeface="+mn-cs"/>
              </a:rPr>
              <a:t>Limit testing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 dirty="0">
                <a:cs typeface="+mn-cs"/>
              </a:rPr>
              <a:t>Threats and intimidation 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b="1" dirty="0">
                <a:solidFill>
                  <a:srgbClr val="FF0000"/>
                </a:solidFill>
                <a:cs typeface="+mn-cs"/>
              </a:rPr>
              <a:t>Escape/avoidance</a:t>
            </a:r>
          </a:p>
        </p:txBody>
      </p:sp>
      <p:pic>
        <p:nvPicPr>
          <p:cNvPr id="8196" name="Picture 7" descr="MCj029809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12461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4400" u="none" dirty="0">
                <a:solidFill>
                  <a:schemeClr val="tx2"/>
                </a:solidFill>
                <a:cs typeface="+mn-cs"/>
              </a:rPr>
              <a:t>Strategies for Managing Escalating Behavior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182688" y="2017713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>
                <a:cs typeface="+mn-cs"/>
              </a:rPr>
              <a:t>Teacher empathy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>
                <a:cs typeface="+mn-cs"/>
              </a:rPr>
              <a:t>Assisting the student to focus on the task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>
                <a:cs typeface="+mn-cs"/>
              </a:rPr>
              <a:t>Providing space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>
                <a:cs typeface="+mn-cs"/>
              </a:rPr>
              <a:t>Providing assurances and additional time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>
                <a:cs typeface="+mn-cs"/>
              </a:rPr>
              <a:t>Permit preferred activities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endParaRPr lang="en-US" sz="1600" u="none">
              <a:cs typeface="+mn-cs"/>
            </a:endParaRPr>
          </a:p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endParaRPr lang="en-US" sz="1600" u="none">
              <a:cs typeface="+mn-cs"/>
            </a:endParaRPr>
          </a:p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endParaRPr lang="en-US" sz="1200" u="none">
              <a:cs typeface="+mn-cs"/>
            </a:endParaRPr>
          </a:p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endParaRPr lang="en-US" sz="1200" u="none">
              <a:cs typeface="+mn-cs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145088" y="2017713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>
                <a:cs typeface="+mn-cs"/>
              </a:rPr>
              <a:t>Teacher proximity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>
                <a:cs typeface="+mn-cs"/>
              </a:rPr>
              <a:t>Independent activities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>
                <a:cs typeface="+mn-cs"/>
              </a:rPr>
              <a:t>Passive activities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>
                <a:cs typeface="+mn-cs"/>
              </a:rPr>
              <a:t>Movement activities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>
                <a:cs typeface="+mn-cs"/>
              </a:rPr>
              <a:t>Student self-management when appropriate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274638"/>
            <a:ext cx="91440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4400" u="none" dirty="0" smtClean="0">
                <a:solidFill>
                  <a:schemeClr val="tx2"/>
                </a:solidFill>
                <a:cs typeface="+mn-cs"/>
              </a:rPr>
              <a:t>Escalating </a:t>
            </a:r>
            <a:r>
              <a:rPr lang="en-US" sz="4400" u="none" dirty="0">
                <a:solidFill>
                  <a:schemeClr val="tx2"/>
                </a:solidFill>
                <a:cs typeface="+mn-cs"/>
              </a:rPr>
              <a:t>Chain of Behavior</a:t>
            </a:r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7924800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 eaLnBrk="1" hangingPunct="1">
              <a:defRPr/>
            </a:pPr>
            <a:r>
              <a:rPr lang="en-US" sz="4400" u="none" dirty="0">
                <a:solidFill>
                  <a:schemeClr val="tx2"/>
                </a:solidFill>
                <a:cs typeface="+mn-cs"/>
              </a:rPr>
              <a:t>Successive Interactions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Series of interactions </a:t>
            </a:r>
            <a:r>
              <a:rPr lang="en-US" sz="3200" u="none" dirty="0" smtClean="0">
                <a:cs typeface="+mn-cs"/>
              </a:rPr>
              <a:t>between teacher </a:t>
            </a:r>
            <a:r>
              <a:rPr lang="en-US" sz="3200" u="none" dirty="0">
                <a:cs typeface="+mn-cs"/>
              </a:rPr>
              <a:t>and student </a:t>
            </a:r>
            <a:endParaRPr lang="en-US" sz="3200" u="none" dirty="0" smtClean="0">
              <a:cs typeface="+mn-cs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ja-JP" altLang="en-US" sz="3200" u="none" dirty="0" smtClean="0">
                <a:latin typeface="Arial"/>
                <a:cs typeface="+mn-cs"/>
              </a:rPr>
              <a:t>“</a:t>
            </a:r>
            <a:r>
              <a:rPr lang="en-US" sz="3200" u="none" dirty="0">
                <a:cs typeface="+mn-cs"/>
              </a:rPr>
              <a:t>My turn-your turn</a:t>
            </a:r>
            <a:r>
              <a:rPr lang="ja-JP" altLang="en-US" sz="3200" u="none" dirty="0" smtClean="0">
                <a:latin typeface="Arial"/>
                <a:cs typeface="+mn-cs"/>
              </a:rPr>
              <a:t>”</a:t>
            </a:r>
            <a:endParaRPr lang="en-US" sz="3200" u="none" dirty="0">
              <a:cs typeface="+mn-cs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Teacher behavior sets the stage for the next student behavior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What if the teacher </a:t>
            </a:r>
            <a:r>
              <a:rPr lang="en-US" sz="3200" u="none" dirty="0" smtClean="0">
                <a:cs typeface="+mn-cs"/>
              </a:rPr>
              <a:t>didn</a:t>
            </a:r>
            <a:r>
              <a:rPr lang="en-US" sz="3200" u="none" dirty="0" smtClean="0">
                <a:latin typeface="Arial"/>
                <a:cs typeface="+mn-cs"/>
              </a:rPr>
              <a:t>’</a:t>
            </a:r>
            <a:r>
              <a:rPr lang="en-US" sz="3200" u="none" dirty="0" smtClean="0">
                <a:cs typeface="+mn-cs"/>
              </a:rPr>
              <a:t>t </a:t>
            </a:r>
            <a:r>
              <a:rPr lang="en-US" sz="3200" u="none" dirty="0">
                <a:cs typeface="+mn-cs"/>
              </a:rPr>
              <a:t>take a turn?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Escalating behavior chains – 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en-US" sz="3200" b="1" u="none" dirty="0">
                <a:cs typeface="+mn-cs"/>
              </a:rPr>
              <a:t>Lets interrupt the chain of events!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endParaRPr lang="en-US" sz="3200" b="1" u="none" dirty="0">
              <a:cs typeface="+mn-cs"/>
            </a:endParaRPr>
          </a:p>
        </p:txBody>
      </p:sp>
      <p:pic>
        <p:nvPicPr>
          <p:cNvPr id="11267" name="Picture 6" descr="MCj039116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5167313"/>
            <a:ext cx="1673225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4400" b="1" u="none" dirty="0">
                <a:solidFill>
                  <a:schemeClr val="tx2"/>
                </a:solidFill>
                <a:cs typeface="+mn-cs"/>
              </a:rPr>
              <a:t>Model for Escalating Behavior Chain</a:t>
            </a:r>
          </a:p>
        </p:txBody>
      </p:sp>
      <p:pic>
        <p:nvPicPr>
          <p:cNvPr id="15365" name="Picture 5" descr="Phases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The </a:t>
            </a:r>
            <a:r>
              <a:rPr lang="en-US" b="1" dirty="0" smtClean="0">
                <a:latin typeface="Calibri" charset="0"/>
              </a:rPr>
              <a:t>Model Always Happens</a:t>
            </a:r>
            <a:endParaRPr lang="en-US" b="1" dirty="0">
              <a:latin typeface="Calibri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" y="2514600"/>
            <a:ext cx="8610600" cy="3962400"/>
            <a:chOff x="533400" y="2514600"/>
            <a:chExt cx="8610600" cy="3962400"/>
          </a:xfrm>
        </p:grpSpPr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533400" y="2514600"/>
              <a:ext cx="64264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 err="1" smtClean="0">
                  <a:cs typeface="+mn-cs"/>
                </a:rPr>
                <a:t>Hgh</a:t>
              </a:r>
              <a:endParaRPr lang="en-US" sz="2000" dirty="0">
                <a:cs typeface="+mn-cs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21553" y="2514600"/>
              <a:ext cx="8522447" cy="3962400"/>
              <a:chOff x="381000" y="1676400"/>
              <a:chExt cx="8522447" cy="3962400"/>
            </a:xfrm>
          </p:grpSpPr>
          <p:graphicFrame>
            <p:nvGraphicFramePr>
              <p:cNvPr id="23553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12045743"/>
                  </p:ext>
                </p:extLst>
              </p:nvPr>
            </p:nvGraphicFramePr>
            <p:xfrm>
              <a:off x="685800" y="1676400"/>
              <a:ext cx="8217647" cy="3962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8907" name="Chart" r:id="rId4" imgW="3429000" imgH="1727200" progId="Excel.Chart.8">
                      <p:embed/>
                    </p:oleObj>
                  </mc:Choice>
                  <mc:Fallback>
                    <p:oleObj name="Chart" r:id="rId4" imgW="3429000" imgH="1727200" progId="Excel.Char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5800" y="1676400"/>
                            <a:ext cx="8217647" cy="3962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197" name="Text Box 5"/>
              <p:cNvSpPr txBox="1">
                <a:spLocks noChangeArrowheads="1"/>
              </p:cNvSpPr>
              <p:nvPr/>
            </p:nvSpPr>
            <p:spPr bwMode="auto">
              <a:xfrm>
                <a:off x="381000" y="4572000"/>
                <a:ext cx="65087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>
                    <a:cs typeface="+mn-cs"/>
                  </a:rPr>
                  <a:t>Low</a:t>
                </a:r>
              </a:p>
            </p:txBody>
          </p:sp>
          <p:sp>
            <p:nvSpPr>
              <p:cNvPr id="23557" name="Comment 6"/>
              <p:cNvSpPr>
                <a:spLocks noRot="1" noChangeAspect="1" noEditPoints="1" noChangeArrowheads="1" noChangeShapeType="1" noTextEdit="1"/>
              </p:cNvSpPr>
              <p:nvPr/>
            </p:nvSpPr>
            <p:spPr bwMode="auto">
              <a:xfrm>
                <a:off x="1068388" y="1738313"/>
                <a:ext cx="7640637" cy="3078162"/>
              </a:xfrm>
              <a:custGeom>
                <a:avLst/>
                <a:gdLst>
                  <a:gd name="T0" fmla="*/ 0 w 21223"/>
                  <a:gd name="T1" fmla="*/ 2147483647 h 8550"/>
                  <a:gd name="T2" fmla="*/ 2147483647 w 21223"/>
                  <a:gd name="T3" fmla="*/ 2147483647 h 8550"/>
                  <a:gd name="T4" fmla="*/ 2147483647 w 21223"/>
                  <a:gd name="T5" fmla="*/ 2147483647 h 8550"/>
                  <a:gd name="T6" fmla="*/ 2147483647 w 21223"/>
                  <a:gd name="T7" fmla="*/ 2147483647 h 8550"/>
                  <a:gd name="T8" fmla="*/ 2147483647 w 21223"/>
                  <a:gd name="T9" fmla="*/ 2147483647 h 8550"/>
                  <a:gd name="T10" fmla="*/ 2147483647 w 21223"/>
                  <a:gd name="T11" fmla="*/ 2147483647 h 8550"/>
                  <a:gd name="T12" fmla="*/ 2147483647 w 21223"/>
                  <a:gd name="T13" fmla="*/ 2147483647 h 8550"/>
                  <a:gd name="T14" fmla="*/ 2147483647 w 21223"/>
                  <a:gd name="T15" fmla="*/ 2147483647 h 8550"/>
                  <a:gd name="T16" fmla="*/ 2147483647 w 21223"/>
                  <a:gd name="T17" fmla="*/ 2147483647 h 8550"/>
                  <a:gd name="T18" fmla="*/ 2147483647 w 21223"/>
                  <a:gd name="T19" fmla="*/ 2147483647 h 8550"/>
                  <a:gd name="T20" fmla="*/ 2147483647 w 21223"/>
                  <a:gd name="T21" fmla="*/ 2147483647 h 8550"/>
                  <a:gd name="T22" fmla="*/ 2147483647 w 21223"/>
                  <a:gd name="T23" fmla="*/ 2147483647 h 8550"/>
                  <a:gd name="T24" fmla="*/ 2147483647 w 21223"/>
                  <a:gd name="T25" fmla="*/ 2147483647 h 8550"/>
                  <a:gd name="T26" fmla="*/ 2147483647 w 21223"/>
                  <a:gd name="T27" fmla="*/ 2147483647 h 8550"/>
                  <a:gd name="T28" fmla="*/ 2147483647 w 21223"/>
                  <a:gd name="T29" fmla="*/ 2147483647 h 8550"/>
                  <a:gd name="T30" fmla="*/ 2147483647 w 21223"/>
                  <a:gd name="T31" fmla="*/ 2147483647 h 8550"/>
                  <a:gd name="T32" fmla="*/ 2147483647 w 21223"/>
                  <a:gd name="T33" fmla="*/ 2147483647 h 8550"/>
                  <a:gd name="T34" fmla="*/ 2147483647 w 21223"/>
                  <a:gd name="T35" fmla="*/ 2147483647 h 8550"/>
                  <a:gd name="T36" fmla="*/ 2147483647 w 21223"/>
                  <a:gd name="T37" fmla="*/ 2147483647 h 8550"/>
                  <a:gd name="T38" fmla="*/ 2147483647 w 21223"/>
                  <a:gd name="T39" fmla="*/ 2147483647 h 85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1223" h="8550" extrusionOk="0">
                    <a:moveTo>
                      <a:pt x="0" y="8545"/>
                    </a:moveTo>
                    <a:cubicBezTo>
                      <a:pt x="529" y="8416"/>
                      <a:pt x="1070" y="8274"/>
                      <a:pt x="1565" y="8033"/>
                    </a:cubicBezTo>
                    <a:cubicBezTo>
                      <a:pt x="2038" y="7802"/>
                      <a:pt x="2461" y="7389"/>
                      <a:pt x="2822" y="7019"/>
                    </a:cubicBezTo>
                    <a:cubicBezTo>
                      <a:pt x="3286" y="6544"/>
                      <a:pt x="3721" y="6000"/>
                      <a:pt x="3999" y="5396"/>
                    </a:cubicBezTo>
                    <a:cubicBezTo>
                      <a:pt x="4152" y="5063"/>
                      <a:pt x="4251" y="4720"/>
                      <a:pt x="4348" y="4368"/>
                    </a:cubicBezTo>
                    <a:cubicBezTo>
                      <a:pt x="4421" y="4100"/>
                      <a:pt x="4528" y="3895"/>
                      <a:pt x="4627" y="3643"/>
                    </a:cubicBezTo>
                    <a:cubicBezTo>
                      <a:pt x="4751" y="3326"/>
                      <a:pt x="4872" y="2992"/>
                      <a:pt x="4969" y="2667"/>
                    </a:cubicBezTo>
                    <a:cubicBezTo>
                      <a:pt x="5131" y="2122"/>
                      <a:pt x="5229" y="1577"/>
                      <a:pt x="5615" y="1137"/>
                    </a:cubicBezTo>
                    <a:cubicBezTo>
                      <a:pt x="5823" y="900"/>
                      <a:pt x="6049" y="790"/>
                      <a:pt x="6335" y="678"/>
                    </a:cubicBezTo>
                    <a:cubicBezTo>
                      <a:pt x="7177" y="347"/>
                      <a:pt x="8293" y="457"/>
                      <a:pt x="9182" y="409"/>
                    </a:cubicBezTo>
                    <a:cubicBezTo>
                      <a:pt x="9883" y="371"/>
                      <a:pt x="10579" y="314"/>
                      <a:pt x="11278" y="264"/>
                    </a:cubicBezTo>
                    <a:cubicBezTo>
                      <a:pt x="11655" y="237"/>
                      <a:pt x="12026" y="201"/>
                      <a:pt x="12399" y="155"/>
                    </a:cubicBezTo>
                    <a:cubicBezTo>
                      <a:pt x="13210" y="56"/>
                      <a:pt x="13922" y="-89"/>
                      <a:pt x="14718" y="216"/>
                    </a:cubicBezTo>
                    <a:cubicBezTo>
                      <a:pt x="15738" y="607"/>
                      <a:pt x="16569" y="1662"/>
                      <a:pt x="17206" y="2511"/>
                    </a:cubicBezTo>
                    <a:cubicBezTo>
                      <a:pt x="17525" y="2936"/>
                      <a:pt x="17801" y="3411"/>
                      <a:pt x="18088" y="3861"/>
                    </a:cubicBezTo>
                    <a:cubicBezTo>
                      <a:pt x="18344" y="4262"/>
                      <a:pt x="18619" y="4641"/>
                      <a:pt x="18909" y="5019"/>
                    </a:cubicBezTo>
                    <a:cubicBezTo>
                      <a:pt x="19190" y="5385"/>
                      <a:pt x="19520" y="5691"/>
                      <a:pt x="19811" y="6044"/>
                    </a:cubicBezTo>
                    <a:cubicBezTo>
                      <a:pt x="19994" y="6266"/>
                      <a:pt x="20145" y="6504"/>
                      <a:pt x="20322" y="6729"/>
                    </a:cubicBezTo>
                    <a:cubicBezTo>
                      <a:pt x="20584" y="7061"/>
                      <a:pt x="20911" y="7319"/>
                      <a:pt x="21222" y="7585"/>
                    </a:cubicBezTo>
                    <a:cubicBezTo>
                      <a:pt x="21201" y="7581"/>
                      <a:pt x="21181" y="7578"/>
                      <a:pt x="21159" y="7572"/>
                    </a:cubicBezTo>
                  </a:path>
                </a:pathLst>
              </a:custGeom>
              <a:noFill/>
              <a:ln w="38100" cap="rnd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8" name="Comment 7"/>
              <p:cNvSpPr>
                <a:spLocks noRot="1" noChangeAspect="1" noEditPoints="1" noChangeArrowheads="1" noChangeShapeType="1" noTextEdit="1"/>
              </p:cNvSpPr>
              <p:nvPr/>
            </p:nvSpPr>
            <p:spPr bwMode="auto">
              <a:xfrm>
                <a:off x="1087438" y="3189288"/>
                <a:ext cx="7443787" cy="1646237"/>
              </a:xfrm>
              <a:custGeom>
                <a:avLst/>
                <a:gdLst>
                  <a:gd name="T0" fmla="*/ 793166339 w 20677"/>
                  <a:gd name="T1" fmla="*/ 2147483647 h 4574"/>
                  <a:gd name="T2" fmla="*/ 2147483647 w 20677"/>
                  <a:gd name="T3" fmla="*/ 2147483647 h 4574"/>
                  <a:gd name="T4" fmla="*/ 2147483647 w 20677"/>
                  <a:gd name="T5" fmla="*/ 2147483647 h 4574"/>
                  <a:gd name="T6" fmla="*/ 2147483647 w 20677"/>
                  <a:gd name="T7" fmla="*/ 2147483647 h 4574"/>
                  <a:gd name="T8" fmla="*/ 2147483647 w 20677"/>
                  <a:gd name="T9" fmla="*/ 2147483647 h 4574"/>
                  <a:gd name="T10" fmla="*/ 2147483647 w 20677"/>
                  <a:gd name="T11" fmla="*/ 2147483647 h 4574"/>
                  <a:gd name="T12" fmla="*/ 2147483647 w 20677"/>
                  <a:gd name="T13" fmla="*/ 2147483647 h 4574"/>
                  <a:gd name="T14" fmla="*/ 2147483647 w 20677"/>
                  <a:gd name="T15" fmla="*/ 2147483647 h 4574"/>
                  <a:gd name="T16" fmla="*/ 2147483647 w 20677"/>
                  <a:gd name="T17" fmla="*/ 2147483647 h 4574"/>
                  <a:gd name="T18" fmla="*/ 2147483647 w 20677"/>
                  <a:gd name="T19" fmla="*/ 2147483647 h 4574"/>
                  <a:gd name="T20" fmla="*/ 2147483647 w 20677"/>
                  <a:gd name="T21" fmla="*/ 2147483647 h 4574"/>
                  <a:gd name="T22" fmla="*/ 2147483647 w 20677"/>
                  <a:gd name="T23" fmla="*/ 2147483647 h 4574"/>
                  <a:gd name="T24" fmla="*/ 2147483647 w 20677"/>
                  <a:gd name="T25" fmla="*/ 2147483647 h 4574"/>
                  <a:gd name="T26" fmla="*/ 2147483647 w 20677"/>
                  <a:gd name="T27" fmla="*/ 2147483647 h 4574"/>
                  <a:gd name="T28" fmla="*/ 2147483647 w 20677"/>
                  <a:gd name="T29" fmla="*/ 2147483647 h 4574"/>
                  <a:gd name="T30" fmla="*/ 2147483647 w 20677"/>
                  <a:gd name="T31" fmla="*/ 2147483647 h 4574"/>
                  <a:gd name="T32" fmla="*/ 2147483647 w 20677"/>
                  <a:gd name="T33" fmla="*/ 2147483647 h 4574"/>
                  <a:gd name="T34" fmla="*/ 2147483647 w 20677"/>
                  <a:gd name="T35" fmla="*/ 2147483647 h 4574"/>
                  <a:gd name="T36" fmla="*/ 2147483647 w 20677"/>
                  <a:gd name="T37" fmla="*/ 2147483647 h 45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677" h="4574" extrusionOk="0">
                    <a:moveTo>
                      <a:pt x="17" y="4573"/>
                    </a:moveTo>
                    <a:cubicBezTo>
                      <a:pt x="91" y="4552"/>
                      <a:pt x="120" y="4508"/>
                      <a:pt x="195" y="4492"/>
                    </a:cubicBezTo>
                    <a:cubicBezTo>
                      <a:pt x="799" y="4362"/>
                      <a:pt x="1414" y="4270"/>
                      <a:pt x="2020" y="4139"/>
                    </a:cubicBezTo>
                    <a:cubicBezTo>
                      <a:pt x="2686" y="3995"/>
                      <a:pt x="3332" y="3814"/>
                      <a:pt x="3981" y="3606"/>
                    </a:cubicBezTo>
                    <a:cubicBezTo>
                      <a:pt x="5031" y="3269"/>
                      <a:pt x="6086" y="2938"/>
                      <a:pt x="7143" y="2613"/>
                    </a:cubicBezTo>
                    <a:cubicBezTo>
                      <a:pt x="8035" y="2339"/>
                      <a:pt x="8938" y="2089"/>
                      <a:pt x="9822" y="1794"/>
                    </a:cubicBezTo>
                    <a:cubicBezTo>
                      <a:pt x="10253" y="1650"/>
                      <a:pt x="10688" y="1495"/>
                      <a:pt x="11107" y="1320"/>
                    </a:cubicBezTo>
                    <a:cubicBezTo>
                      <a:pt x="11404" y="1196"/>
                      <a:pt x="11685" y="1041"/>
                      <a:pt x="11979" y="910"/>
                    </a:cubicBezTo>
                    <a:cubicBezTo>
                      <a:pt x="12280" y="776"/>
                      <a:pt x="12587" y="661"/>
                      <a:pt x="12891" y="531"/>
                    </a:cubicBezTo>
                    <a:cubicBezTo>
                      <a:pt x="13266" y="371"/>
                      <a:pt x="13646" y="190"/>
                      <a:pt x="14040" y="84"/>
                    </a:cubicBezTo>
                    <a:cubicBezTo>
                      <a:pt x="14254" y="26"/>
                      <a:pt x="14453" y="-9"/>
                      <a:pt x="14677" y="4"/>
                    </a:cubicBezTo>
                    <a:cubicBezTo>
                      <a:pt x="15197" y="33"/>
                      <a:pt x="15899" y="356"/>
                      <a:pt x="16252" y="752"/>
                    </a:cubicBezTo>
                    <a:cubicBezTo>
                      <a:pt x="16579" y="1118"/>
                      <a:pt x="16638" y="1630"/>
                      <a:pt x="16798" y="2078"/>
                    </a:cubicBezTo>
                    <a:cubicBezTo>
                      <a:pt x="16891" y="2337"/>
                      <a:pt x="16998" y="2595"/>
                      <a:pt x="17095" y="2852"/>
                    </a:cubicBezTo>
                    <a:cubicBezTo>
                      <a:pt x="17182" y="3083"/>
                      <a:pt x="17242" y="3311"/>
                      <a:pt x="17316" y="3547"/>
                    </a:cubicBezTo>
                    <a:cubicBezTo>
                      <a:pt x="17392" y="3790"/>
                      <a:pt x="17429" y="3997"/>
                      <a:pt x="17626" y="4157"/>
                    </a:cubicBezTo>
                    <a:cubicBezTo>
                      <a:pt x="18003" y="4464"/>
                      <a:pt x="18821" y="4467"/>
                      <a:pt x="19278" y="4479"/>
                    </a:cubicBezTo>
                    <a:cubicBezTo>
                      <a:pt x="19685" y="4490"/>
                      <a:pt x="20087" y="4463"/>
                      <a:pt x="20491" y="4440"/>
                    </a:cubicBezTo>
                    <a:cubicBezTo>
                      <a:pt x="20553" y="4437"/>
                      <a:pt x="20615" y="4436"/>
                      <a:pt x="20676" y="4432"/>
                    </a:cubicBezTo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9" name="Comment 8"/>
              <p:cNvSpPr>
                <a:spLocks noRot="1" noChangeAspect="1" noEditPoints="1" noChangeArrowheads="1" noChangeShapeType="1" noTextEdit="1"/>
              </p:cNvSpPr>
              <p:nvPr/>
            </p:nvSpPr>
            <p:spPr bwMode="auto">
              <a:xfrm>
                <a:off x="1119188" y="4452938"/>
                <a:ext cx="6254750" cy="361950"/>
              </a:xfrm>
              <a:custGeom>
                <a:avLst/>
                <a:gdLst>
                  <a:gd name="T0" fmla="*/ 793179989 w 17374"/>
                  <a:gd name="T1" fmla="*/ 2147483647 h 1007"/>
                  <a:gd name="T2" fmla="*/ 0 w 17374"/>
                  <a:gd name="T3" fmla="*/ 2147483647 h 1007"/>
                  <a:gd name="T4" fmla="*/ 2147483647 w 17374"/>
                  <a:gd name="T5" fmla="*/ 2147483647 h 1007"/>
                  <a:gd name="T6" fmla="*/ 2147483647 w 17374"/>
                  <a:gd name="T7" fmla="*/ 2147483647 h 1007"/>
                  <a:gd name="T8" fmla="*/ 2147483647 w 17374"/>
                  <a:gd name="T9" fmla="*/ 2147483647 h 1007"/>
                  <a:gd name="T10" fmla="*/ 2147483647 w 17374"/>
                  <a:gd name="T11" fmla="*/ 2147483647 h 1007"/>
                  <a:gd name="T12" fmla="*/ 2147483647 w 17374"/>
                  <a:gd name="T13" fmla="*/ 2147483647 h 1007"/>
                  <a:gd name="T14" fmla="*/ 2147483647 w 17374"/>
                  <a:gd name="T15" fmla="*/ 2147483647 h 1007"/>
                  <a:gd name="T16" fmla="*/ 2147483647 w 17374"/>
                  <a:gd name="T17" fmla="*/ 2147483647 h 1007"/>
                  <a:gd name="T18" fmla="*/ 2147483647 w 17374"/>
                  <a:gd name="T19" fmla="*/ 2147483647 h 1007"/>
                  <a:gd name="T20" fmla="*/ 2147483647 w 17374"/>
                  <a:gd name="T21" fmla="*/ 2147483647 h 1007"/>
                  <a:gd name="T22" fmla="*/ 2147483647 w 17374"/>
                  <a:gd name="T23" fmla="*/ 2147483647 h 1007"/>
                  <a:gd name="T24" fmla="*/ 2147483647 w 17374"/>
                  <a:gd name="T25" fmla="*/ 2147483647 h 1007"/>
                  <a:gd name="T26" fmla="*/ 2147483647 w 17374"/>
                  <a:gd name="T27" fmla="*/ 2147483647 h 1007"/>
                  <a:gd name="T28" fmla="*/ 2147483647 w 17374"/>
                  <a:gd name="T29" fmla="*/ 2147483647 h 1007"/>
                  <a:gd name="T30" fmla="*/ 2147483647 w 17374"/>
                  <a:gd name="T31" fmla="*/ 2147483647 h 1007"/>
                  <a:gd name="T32" fmla="*/ 2147483647 w 17374"/>
                  <a:gd name="T33" fmla="*/ 2147483647 h 1007"/>
                  <a:gd name="T34" fmla="*/ 2147483647 w 17374"/>
                  <a:gd name="T35" fmla="*/ 2147483647 h 1007"/>
                  <a:gd name="T36" fmla="*/ 2147483647 w 17374"/>
                  <a:gd name="T37" fmla="*/ 2147483647 h 1007"/>
                  <a:gd name="T38" fmla="*/ 2147483647 w 17374"/>
                  <a:gd name="T39" fmla="*/ 2147483647 h 1007"/>
                  <a:gd name="T40" fmla="*/ 2147483647 w 17374"/>
                  <a:gd name="T41" fmla="*/ 2147483647 h 1007"/>
                  <a:gd name="T42" fmla="*/ 2147483647 w 17374"/>
                  <a:gd name="T43" fmla="*/ 2147483647 h 1007"/>
                  <a:gd name="T44" fmla="*/ 2147483647 w 17374"/>
                  <a:gd name="T45" fmla="*/ 2147483647 h 1007"/>
                  <a:gd name="T46" fmla="*/ 2147483647 w 17374"/>
                  <a:gd name="T47" fmla="*/ 2147483647 h 1007"/>
                  <a:gd name="T48" fmla="*/ 2147483647 w 17374"/>
                  <a:gd name="T49" fmla="*/ 2147483647 h 1007"/>
                  <a:gd name="T50" fmla="*/ 2147483647 w 17374"/>
                  <a:gd name="T51" fmla="*/ 2147483647 h 1007"/>
                  <a:gd name="T52" fmla="*/ 2147483647 w 17374"/>
                  <a:gd name="T53" fmla="*/ 2147483647 h 1007"/>
                  <a:gd name="T54" fmla="*/ 2147483647 w 17374"/>
                  <a:gd name="T55" fmla="*/ 2147483647 h 1007"/>
                  <a:gd name="T56" fmla="*/ 2147483647 w 17374"/>
                  <a:gd name="T57" fmla="*/ 2147483647 h 1007"/>
                  <a:gd name="T58" fmla="*/ 2147483647 w 17374"/>
                  <a:gd name="T59" fmla="*/ 2147483647 h 1007"/>
                  <a:gd name="T60" fmla="*/ 2147483647 w 17374"/>
                  <a:gd name="T61" fmla="*/ 2147483647 h 1007"/>
                  <a:gd name="T62" fmla="*/ 2147483647 w 17374"/>
                  <a:gd name="T63" fmla="*/ 2147483647 h 100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7374" h="1007" extrusionOk="0">
                    <a:moveTo>
                      <a:pt x="17" y="1006"/>
                    </a:moveTo>
                    <a:cubicBezTo>
                      <a:pt x="11" y="1006"/>
                      <a:pt x="6" y="1006"/>
                      <a:pt x="0" y="1006"/>
                    </a:cubicBezTo>
                    <a:cubicBezTo>
                      <a:pt x="68" y="997"/>
                      <a:pt x="170" y="973"/>
                      <a:pt x="258" y="967"/>
                    </a:cubicBezTo>
                    <a:cubicBezTo>
                      <a:pt x="815" y="927"/>
                      <a:pt x="1376" y="937"/>
                      <a:pt x="1929" y="882"/>
                    </a:cubicBezTo>
                    <a:cubicBezTo>
                      <a:pt x="3040" y="772"/>
                      <a:pt x="4170" y="769"/>
                      <a:pt x="5286" y="737"/>
                    </a:cubicBezTo>
                    <a:cubicBezTo>
                      <a:pt x="5849" y="721"/>
                      <a:pt x="6411" y="717"/>
                      <a:pt x="6974" y="698"/>
                    </a:cubicBezTo>
                    <a:cubicBezTo>
                      <a:pt x="7180" y="691"/>
                      <a:pt x="7383" y="674"/>
                      <a:pt x="7588" y="677"/>
                    </a:cubicBezTo>
                    <a:cubicBezTo>
                      <a:pt x="7828" y="681"/>
                      <a:pt x="8054" y="667"/>
                      <a:pt x="8292" y="655"/>
                    </a:cubicBezTo>
                    <a:cubicBezTo>
                      <a:pt x="8601" y="639"/>
                      <a:pt x="8914" y="645"/>
                      <a:pt x="9222" y="653"/>
                    </a:cubicBezTo>
                    <a:cubicBezTo>
                      <a:pt x="9763" y="668"/>
                      <a:pt x="10304" y="755"/>
                      <a:pt x="10841" y="774"/>
                    </a:cubicBezTo>
                    <a:cubicBezTo>
                      <a:pt x="11081" y="782"/>
                      <a:pt x="11194" y="740"/>
                      <a:pt x="11372" y="583"/>
                    </a:cubicBezTo>
                    <a:cubicBezTo>
                      <a:pt x="11530" y="444"/>
                      <a:pt x="11827" y="-68"/>
                      <a:pt x="12054" y="29"/>
                    </a:cubicBezTo>
                    <a:cubicBezTo>
                      <a:pt x="12236" y="106"/>
                      <a:pt x="12193" y="445"/>
                      <a:pt x="12329" y="575"/>
                    </a:cubicBezTo>
                    <a:cubicBezTo>
                      <a:pt x="12416" y="658"/>
                      <a:pt x="12460" y="655"/>
                      <a:pt x="12572" y="692"/>
                    </a:cubicBezTo>
                    <a:cubicBezTo>
                      <a:pt x="12871" y="790"/>
                      <a:pt x="13265" y="774"/>
                      <a:pt x="13580" y="787"/>
                    </a:cubicBezTo>
                    <a:cubicBezTo>
                      <a:pt x="13856" y="798"/>
                      <a:pt x="14128" y="810"/>
                      <a:pt x="14401" y="835"/>
                    </a:cubicBezTo>
                  </a:path>
                  <a:path w="17374" h="1007" extrusionOk="0">
                    <a:moveTo>
                      <a:pt x="14117" y="865"/>
                    </a:moveTo>
                    <a:cubicBezTo>
                      <a:pt x="14143" y="859"/>
                      <a:pt x="14164" y="853"/>
                      <a:pt x="14191" y="850"/>
                    </a:cubicBezTo>
                    <a:cubicBezTo>
                      <a:pt x="14225" y="846"/>
                      <a:pt x="14255" y="851"/>
                      <a:pt x="14288" y="848"/>
                    </a:cubicBezTo>
                    <a:cubicBezTo>
                      <a:pt x="14340" y="843"/>
                      <a:pt x="14390" y="835"/>
                      <a:pt x="14442" y="831"/>
                    </a:cubicBezTo>
                    <a:cubicBezTo>
                      <a:pt x="14547" y="823"/>
                      <a:pt x="14642" y="789"/>
                      <a:pt x="14744" y="766"/>
                    </a:cubicBezTo>
                    <a:cubicBezTo>
                      <a:pt x="14815" y="750"/>
                      <a:pt x="14891" y="747"/>
                      <a:pt x="14963" y="737"/>
                    </a:cubicBezTo>
                    <a:cubicBezTo>
                      <a:pt x="15135" y="713"/>
                      <a:pt x="15301" y="713"/>
                      <a:pt x="15474" y="714"/>
                    </a:cubicBezTo>
                    <a:cubicBezTo>
                      <a:pt x="15546" y="715"/>
                      <a:pt x="15619" y="719"/>
                      <a:pt x="15691" y="727"/>
                    </a:cubicBezTo>
                    <a:cubicBezTo>
                      <a:pt x="15756" y="735"/>
                      <a:pt x="15820" y="746"/>
                      <a:pt x="15884" y="759"/>
                    </a:cubicBezTo>
                    <a:cubicBezTo>
                      <a:pt x="15955" y="774"/>
                      <a:pt x="16022" y="788"/>
                      <a:pt x="16094" y="792"/>
                    </a:cubicBezTo>
                    <a:cubicBezTo>
                      <a:pt x="16171" y="796"/>
                      <a:pt x="16249" y="798"/>
                      <a:pt x="16326" y="802"/>
                    </a:cubicBezTo>
                    <a:cubicBezTo>
                      <a:pt x="16357" y="804"/>
                      <a:pt x="16388" y="805"/>
                      <a:pt x="16419" y="807"/>
                    </a:cubicBezTo>
                    <a:cubicBezTo>
                      <a:pt x="16450" y="809"/>
                      <a:pt x="16483" y="810"/>
                      <a:pt x="16512" y="809"/>
                    </a:cubicBezTo>
                    <a:cubicBezTo>
                      <a:pt x="16592" y="806"/>
                      <a:pt x="16672" y="804"/>
                      <a:pt x="16753" y="807"/>
                    </a:cubicBezTo>
                    <a:cubicBezTo>
                      <a:pt x="16790" y="808"/>
                      <a:pt x="16826" y="814"/>
                      <a:pt x="16863" y="815"/>
                    </a:cubicBezTo>
                    <a:cubicBezTo>
                      <a:pt x="17022" y="821"/>
                      <a:pt x="17240" y="838"/>
                      <a:pt x="17373" y="789"/>
                    </a:cubicBezTo>
                  </a:path>
                </a:pathLst>
              </a:custGeom>
              <a:noFill/>
              <a:ln w="38100" cap="rnd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600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93038" cy="1295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smtClean="0">
                <a:cs typeface="+mj-cs"/>
              </a:rPr>
              <a:t>Two Components for Managing Escalating Behavior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772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1. </a:t>
            </a:r>
            <a:r>
              <a:rPr lang="en-US" b="1" dirty="0" smtClean="0">
                <a:cs typeface="+mn-cs"/>
              </a:rPr>
              <a:t>Understand the Model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Patterns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Specific behaviors for each phase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Know where the student is in the cycle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2. </a:t>
            </a:r>
            <a:r>
              <a:rPr lang="en-US" b="1" dirty="0" smtClean="0">
                <a:cs typeface="+mn-cs"/>
              </a:rPr>
              <a:t>Develop Strategies for Each Phase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Implement strategies based on where the student is in the cycle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smtClean="0">
                <a:cs typeface="+mj-cs"/>
              </a:rPr>
              <a:t>Understand the Model</a:t>
            </a:r>
          </a:p>
        </p:txBody>
      </p:sp>
      <p:pic>
        <p:nvPicPr>
          <p:cNvPr id="28676" name="Picture 4" descr="Phases ch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981200"/>
            <a:ext cx="8001000" cy="46291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4400" b="1" u="none" dirty="0">
                <a:solidFill>
                  <a:schemeClr val="tx2"/>
                </a:solidFill>
                <a:cs typeface="+mn-cs"/>
              </a:rPr>
              <a:t>Phase </a:t>
            </a:r>
            <a:r>
              <a:rPr lang="en-US" sz="4400" b="1" u="none" dirty="0" smtClean="0">
                <a:solidFill>
                  <a:schemeClr val="tx2"/>
                </a:solidFill>
                <a:cs typeface="+mn-cs"/>
              </a:rPr>
              <a:t>One: </a:t>
            </a:r>
            <a:r>
              <a:rPr lang="en-US" sz="4400" b="1" u="none" dirty="0">
                <a:solidFill>
                  <a:schemeClr val="tx2"/>
                </a:solidFill>
                <a:cs typeface="+mn-cs"/>
              </a:rPr>
              <a:t>Calm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182688" y="2017713"/>
            <a:ext cx="7772400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en-US" sz="3200" b="1" u="none" dirty="0">
                <a:solidFill>
                  <a:schemeClr val="accent5">
                    <a:lumMod val="25000"/>
                  </a:schemeClr>
                </a:solidFill>
                <a:cs typeface="+mn-cs"/>
              </a:rPr>
              <a:t>Student is cooperative.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Accepts corrective feedback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Follows directives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Sets personal goals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Ignores distractions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Accepts praise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On-task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endParaRPr lang="en-US" u="none" dirty="0">
              <a:cs typeface="+mn-cs"/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endParaRPr lang="en-US" u="none" dirty="0">
              <a:cs typeface="+mn-cs"/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endParaRPr lang="en-US" u="none" dirty="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4400" b="1" u="none" dirty="0">
                <a:solidFill>
                  <a:schemeClr val="tx2"/>
                </a:solidFill>
                <a:cs typeface="+mn-cs"/>
              </a:rPr>
              <a:t>Phase </a:t>
            </a:r>
            <a:r>
              <a:rPr lang="en-US" sz="4400" b="1" u="none" dirty="0" smtClean="0">
                <a:solidFill>
                  <a:schemeClr val="tx2"/>
                </a:solidFill>
                <a:cs typeface="+mn-cs"/>
              </a:rPr>
              <a:t>Two: </a:t>
            </a:r>
            <a:r>
              <a:rPr lang="en-US" sz="4400" b="1" u="none" dirty="0">
                <a:solidFill>
                  <a:schemeClr val="tx2"/>
                </a:solidFill>
                <a:cs typeface="+mn-cs"/>
              </a:rPr>
              <a:t>Trigger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182688" y="2017713"/>
            <a:ext cx="7772400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en-US" sz="3200" b="1" u="none" dirty="0">
                <a:solidFill>
                  <a:srgbClr val="105638"/>
                </a:solidFill>
                <a:cs typeface="+mn-cs"/>
              </a:rPr>
              <a:t>Student experiences a series </a:t>
            </a:r>
            <a:r>
              <a:rPr lang="en-US" sz="3200" b="1" u="none" dirty="0" smtClean="0">
                <a:solidFill>
                  <a:srgbClr val="105638"/>
                </a:solidFill>
                <a:cs typeface="+mn-cs"/>
              </a:rPr>
              <a:t>of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en-US" sz="3200" b="1" u="none" dirty="0" smtClean="0">
                <a:solidFill>
                  <a:srgbClr val="105638"/>
                </a:solidFill>
                <a:cs typeface="+mn-cs"/>
              </a:rPr>
              <a:t>unresolved problems.</a:t>
            </a:r>
            <a:endParaRPr lang="en-US" sz="3200" b="1" u="none" dirty="0">
              <a:solidFill>
                <a:srgbClr val="105638"/>
              </a:solidFill>
              <a:cs typeface="+mn-cs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Conflicts/Failure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Changes in routine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Pressure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Ineffective problem solving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Facing correction procedures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Non-school based triggers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4400" b="1" u="none" dirty="0" smtClean="0">
                <a:solidFill>
                  <a:schemeClr val="tx2"/>
                </a:solidFill>
                <a:cs typeface="+mn-cs"/>
              </a:rPr>
              <a:t>Today</a:t>
            </a:r>
            <a:endParaRPr lang="en-US" sz="4400" b="1" u="none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2209800"/>
            <a:ext cx="8458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 smtClean="0">
                <a:cs typeface="+mn-cs"/>
              </a:rPr>
              <a:t>Identify </a:t>
            </a:r>
            <a:r>
              <a:rPr lang="en-US" sz="3200" u="none" dirty="0">
                <a:cs typeface="+mn-cs"/>
              </a:rPr>
              <a:t>the </a:t>
            </a:r>
            <a:r>
              <a:rPr lang="en-US" sz="3200" u="none" dirty="0" smtClean="0">
                <a:cs typeface="+mn-cs"/>
              </a:rPr>
              <a:t>cycle of </a:t>
            </a:r>
            <a:r>
              <a:rPr lang="en-US" sz="3200" u="none" dirty="0">
                <a:cs typeface="+mn-cs"/>
              </a:rPr>
              <a:t>escalating behavior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Identify </a:t>
            </a:r>
            <a:r>
              <a:rPr lang="en-US" sz="3200" u="none" dirty="0" smtClean="0">
                <a:cs typeface="+mn-cs"/>
              </a:rPr>
              <a:t>strategies to </a:t>
            </a:r>
            <a:r>
              <a:rPr lang="en-US" sz="3200" u="none" dirty="0">
                <a:cs typeface="+mn-cs"/>
              </a:rPr>
              <a:t>decrease the occurrence of escalating behavior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Identify ways to intervene during </a:t>
            </a:r>
            <a:r>
              <a:rPr lang="en-US" sz="3200" u="none" dirty="0" smtClean="0">
                <a:cs typeface="+mn-cs"/>
              </a:rPr>
              <a:t>the </a:t>
            </a:r>
            <a:r>
              <a:rPr lang="en-US" sz="3200" u="none" dirty="0">
                <a:cs typeface="+mn-cs"/>
              </a:rPr>
              <a:t>cycle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 smtClean="0"/>
              <a:t>Use FBA/BSP to plan for managing escalating behaviors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4400" b="1" u="none">
                <a:solidFill>
                  <a:schemeClr val="tx2"/>
                </a:solidFill>
                <a:cs typeface="+mn-cs"/>
              </a:rPr>
              <a:t>Phase Three: Agitation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en-US" sz="3200" b="1" u="none" dirty="0">
                <a:solidFill>
                  <a:srgbClr val="105638"/>
                </a:solidFill>
                <a:cs typeface="+mn-cs"/>
              </a:rPr>
              <a:t>Overall behavior is unfocused </a:t>
            </a:r>
            <a:r>
              <a:rPr lang="en-US" sz="3200" b="1" u="none" dirty="0" smtClean="0">
                <a:solidFill>
                  <a:srgbClr val="105638"/>
                </a:solidFill>
                <a:cs typeface="+mn-cs"/>
              </a:rPr>
              <a:t>and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en-US" sz="3200" b="1" u="none" dirty="0" smtClean="0">
                <a:solidFill>
                  <a:srgbClr val="105638"/>
                </a:solidFill>
                <a:cs typeface="+mn-cs"/>
              </a:rPr>
              <a:t>distracted</a:t>
            </a:r>
            <a:r>
              <a:rPr lang="en-US" sz="3200" b="1" u="none" dirty="0">
                <a:solidFill>
                  <a:srgbClr val="105638"/>
                </a:solidFill>
                <a:cs typeface="+mn-cs"/>
              </a:rPr>
              <a:t>.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Off-task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Questioning/Arguing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Out of seat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Bothering others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Social withdrawal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4400" b="1" u="none" dirty="0">
                <a:solidFill>
                  <a:schemeClr val="tx2"/>
                </a:solidFill>
                <a:cs typeface="+mn-cs"/>
              </a:rPr>
              <a:t>Phase </a:t>
            </a:r>
            <a:r>
              <a:rPr lang="en-US" sz="4400" b="1" u="none" dirty="0" smtClean="0">
                <a:solidFill>
                  <a:schemeClr val="tx2"/>
                </a:solidFill>
                <a:cs typeface="+mn-cs"/>
              </a:rPr>
              <a:t>Four: </a:t>
            </a:r>
            <a:r>
              <a:rPr lang="en-US" sz="4400" b="1" u="none" dirty="0">
                <a:solidFill>
                  <a:schemeClr val="tx2"/>
                </a:solidFill>
                <a:cs typeface="+mn-cs"/>
              </a:rPr>
              <a:t>Acceleration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sz="3200" b="1" u="none" dirty="0" smtClean="0">
                <a:solidFill>
                  <a:srgbClr val="105638"/>
                </a:solidFill>
                <a:cs typeface="+mn-cs"/>
              </a:rPr>
              <a:t>Overall </a:t>
            </a:r>
            <a:r>
              <a:rPr lang="en-US" sz="3200" b="1" u="none" dirty="0">
                <a:solidFill>
                  <a:srgbClr val="105638"/>
                </a:solidFill>
                <a:cs typeface="+mn-cs"/>
              </a:rPr>
              <a:t>behavior is staff-engaging </a:t>
            </a:r>
            <a:r>
              <a:rPr lang="en-US" sz="3200" b="1" u="none" dirty="0" smtClean="0">
                <a:solidFill>
                  <a:srgbClr val="105638"/>
                </a:solidFill>
                <a:cs typeface="+mn-cs"/>
              </a:rPr>
              <a:t>leading to </a:t>
            </a:r>
            <a:r>
              <a:rPr lang="en-US" sz="3200" b="1" u="none" dirty="0">
                <a:solidFill>
                  <a:srgbClr val="105638"/>
                </a:solidFill>
                <a:cs typeface="+mn-cs"/>
              </a:rPr>
              <a:t>further negative interactions.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Questioning/Arguing/Threats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Noncompliance and defiance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Provocation of others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Rule violations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4400" b="1" u="none" dirty="0">
                <a:solidFill>
                  <a:schemeClr val="tx2"/>
                </a:solidFill>
                <a:cs typeface="+mn-cs"/>
              </a:rPr>
              <a:t>Phase </a:t>
            </a:r>
            <a:r>
              <a:rPr lang="en-US" sz="4400" b="1" u="none" dirty="0" smtClean="0">
                <a:solidFill>
                  <a:schemeClr val="tx2"/>
                </a:solidFill>
                <a:cs typeface="+mn-cs"/>
              </a:rPr>
              <a:t>Five: </a:t>
            </a:r>
            <a:r>
              <a:rPr lang="en-US" sz="4400" b="1" u="none" dirty="0">
                <a:solidFill>
                  <a:schemeClr val="tx2"/>
                </a:solidFill>
                <a:cs typeface="+mn-cs"/>
              </a:rPr>
              <a:t>Peak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sz="3200" b="1" u="none" dirty="0" smtClean="0">
                <a:solidFill>
                  <a:srgbClr val="105638"/>
                </a:solidFill>
                <a:cs typeface="+mn-cs"/>
              </a:rPr>
              <a:t>Overall </a:t>
            </a:r>
            <a:r>
              <a:rPr lang="en-US" sz="3200" b="1" u="none" dirty="0">
                <a:solidFill>
                  <a:srgbClr val="105638"/>
                </a:solidFill>
                <a:cs typeface="+mn-cs"/>
              </a:rPr>
              <a:t>behavior is out of control </a:t>
            </a:r>
            <a:r>
              <a:rPr lang="en-US" sz="3200" b="1" u="none" dirty="0" smtClean="0">
                <a:solidFill>
                  <a:srgbClr val="105638"/>
                </a:solidFill>
                <a:cs typeface="+mn-cs"/>
              </a:rPr>
              <a:t>creating safety concerns.</a:t>
            </a:r>
            <a:endParaRPr lang="en-US" sz="3200" b="1" u="none" dirty="0">
              <a:solidFill>
                <a:srgbClr val="105638"/>
              </a:solidFill>
              <a:cs typeface="+mn-cs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Physical aggression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Severe tantrums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Property destruction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Self-injury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Running, screaming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endParaRPr lang="en-US" sz="3200" u="none" dirty="0">
              <a:cs typeface="+mn-cs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endParaRPr lang="en-US" sz="3200" u="none" dirty="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4400" b="1" u="none" dirty="0">
                <a:solidFill>
                  <a:schemeClr val="tx2"/>
                </a:solidFill>
                <a:cs typeface="+mn-cs"/>
              </a:rPr>
              <a:t>Phase </a:t>
            </a:r>
            <a:r>
              <a:rPr lang="en-US" sz="4400" b="1" u="none" dirty="0" smtClean="0">
                <a:solidFill>
                  <a:schemeClr val="tx2"/>
                </a:solidFill>
                <a:cs typeface="+mn-cs"/>
              </a:rPr>
              <a:t>Six: </a:t>
            </a:r>
            <a:r>
              <a:rPr lang="en-US" sz="4400" b="1" u="none" dirty="0">
                <a:solidFill>
                  <a:schemeClr val="tx2"/>
                </a:solidFill>
                <a:cs typeface="+mn-cs"/>
              </a:rPr>
              <a:t>De-escalation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sz="3200" b="1" u="none" dirty="0">
                <a:solidFill>
                  <a:srgbClr val="105638"/>
                </a:solidFill>
                <a:cs typeface="+mn-cs"/>
              </a:rPr>
              <a:t>Overall behavior shows </a:t>
            </a:r>
            <a:r>
              <a:rPr lang="en-US" sz="3200" b="1" u="none" dirty="0" smtClean="0">
                <a:solidFill>
                  <a:srgbClr val="105638"/>
                </a:solidFill>
                <a:cs typeface="+mn-cs"/>
              </a:rPr>
              <a:t>confusion and</a:t>
            </a:r>
            <a:r>
              <a:rPr lang="en-US" sz="3200" b="1" u="none" dirty="0">
                <a:solidFill>
                  <a:srgbClr val="105638"/>
                </a:solidFill>
                <a:cs typeface="+mn-cs"/>
              </a:rPr>
              <a:t> </a:t>
            </a:r>
            <a:r>
              <a:rPr lang="en-US" sz="3200" b="1" u="none" dirty="0" smtClean="0">
                <a:solidFill>
                  <a:srgbClr val="105638"/>
                </a:solidFill>
                <a:cs typeface="+mn-cs"/>
              </a:rPr>
              <a:t>lack </a:t>
            </a:r>
            <a:r>
              <a:rPr lang="en-US" sz="3200" b="1" u="none" dirty="0">
                <a:solidFill>
                  <a:srgbClr val="105638"/>
                </a:solidFill>
                <a:cs typeface="+mn-cs"/>
              </a:rPr>
              <a:t>of focus.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Confusion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Withdrawal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Denial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Blaming others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May respond to concrete directions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4400" b="1" u="none" dirty="0">
                <a:solidFill>
                  <a:schemeClr val="tx2"/>
                </a:solidFill>
                <a:cs typeface="+mn-cs"/>
              </a:rPr>
              <a:t>Phase </a:t>
            </a:r>
            <a:r>
              <a:rPr lang="en-US" sz="4400" b="1" u="none" dirty="0" smtClean="0">
                <a:solidFill>
                  <a:schemeClr val="tx2"/>
                </a:solidFill>
                <a:cs typeface="+mn-cs"/>
              </a:rPr>
              <a:t>Seven: </a:t>
            </a:r>
            <a:r>
              <a:rPr lang="en-US" sz="4400" b="1" u="none" dirty="0">
                <a:solidFill>
                  <a:schemeClr val="tx2"/>
                </a:solidFill>
                <a:cs typeface="+mn-cs"/>
              </a:rPr>
              <a:t>Recovery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sz="3200" b="1" u="none" dirty="0">
                <a:solidFill>
                  <a:srgbClr val="105638"/>
                </a:solidFill>
                <a:cs typeface="+mn-cs"/>
              </a:rPr>
              <a:t>Overall behavior shows an eagerness </a:t>
            </a:r>
            <a:r>
              <a:rPr lang="en-US" sz="3200" b="1" u="none" dirty="0" smtClean="0">
                <a:solidFill>
                  <a:srgbClr val="105638"/>
                </a:solidFill>
                <a:cs typeface="+mn-cs"/>
              </a:rPr>
              <a:t>for busy </a:t>
            </a:r>
            <a:r>
              <a:rPr lang="en-US" sz="3200" b="1" u="none" dirty="0">
                <a:solidFill>
                  <a:srgbClr val="105638"/>
                </a:solidFill>
                <a:cs typeface="+mn-cs"/>
              </a:rPr>
              <a:t>work and a reluctance to interact.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Eagerness for independent work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Subdued behavior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Defensive behavior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Sleep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smtClean="0">
                <a:cs typeface="+mj-cs"/>
              </a:rPr>
              <a:t>Strategies</a:t>
            </a:r>
          </a:p>
        </p:txBody>
      </p:sp>
      <p:pic>
        <p:nvPicPr>
          <p:cNvPr id="25606" name="Picture 6" descr="Phases ch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905000"/>
            <a:ext cx="8305800" cy="4806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914400" y="304800"/>
            <a:ext cx="779303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2400" b="1" u="none">
                <a:solidFill>
                  <a:schemeClr val="tx2"/>
                </a:solidFill>
                <a:cs typeface="+mn-cs"/>
              </a:rPr>
              <a:t>Strategies</a:t>
            </a:r>
            <a:br>
              <a:rPr lang="en-US" sz="2400" b="1" u="none">
                <a:solidFill>
                  <a:schemeClr val="tx2"/>
                </a:solidFill>
                <a:cs typeface="+mn-cs"/>
              </a:rPr>
            </a:br>
            <a:r>
              <a:rPr lang="en-US" sz="4400" b="1" u="none">
                <a:solidFill>
                  <a:schemeClr val="tx2"/>
                </a:solidFill>
                <a:cs typeface="+mn-cs"/>
              </a:rPr>
              <a:t>1. Calm</a:t>
            </a:r>
            <a:endParaRPr lang="en-US" sz="2400" b="1" u="none">
              <a:solidFill>
                <a:schemeClr val="tx2"/>
              </a:solidFill>
              <a:cs typeface="+mn-cs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182688" y="2017713"/>
            <a:ext cx="7772400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en-US" sz="3200" b="1" u="none" dirty="0">
                <a:solidFill>
                  <a:srgbClr val="007254"/>
                </a:solidFill>
                <a:cs typeface="+mn-cs"/>
              </a:rPr>
              <a:t>Intervention is focused on proactive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en-US" sz="3200" b="1" u="none" dirty="0" smtClean="0">
                <a:solidFill>
                  <a:srgbClr val="007254"/>
                </a:solidFill>
                <a:cs typeface="+mn-cs"/>
              </a:rPr>
              <a:t>prevention.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 smtClean="0">
                <a:cs typeface="+mn-cs"/>
              </a:rPr>
              <a:t>Arrange for high rates of successful academic &amp; social engagements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 smtClean="0">
                <a:cs typeface="+mn-cs"/>
              </a:rPr>
              <a:t>Use </a:t>
            </a:r>
            <a:r>
              <a:rPr lang="en-US" sz="3200" u="none" dirty="0">
                <a:cs typeface="+mn-cs"/>
              </a:rPr>
              <a:t>positive reinforcement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Teach </a:t>
            </a:r>
            <a:r>
              <a:rPr lang="en-US" sz="3200" u="none" dirty="0" smtClean="0">
                <a:cs typeface="+mn-cs"/>
              </a:rPr>
              <a:t>skills</a:t>
            </a:r>
            <a:endParaRPr lang="en-US" sz="3200" u="none" dirty="0">
              <a:cs typeface="+mn-cs"/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Communicate positive expectations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endParaRPr lang="en-US" u="none" dirty="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93038" cy="14620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400" b="1" smtClean="0">
                <a:cs typeface="+mj-cs"/>
              </a:rPr>
              <a:t>Strategies</a:t>
            </a:r>
            <a:br>
              <a:rPr lang="en-US" sz="2400" b="1" smtClean="0">
                <a:cs typeface="+mj-cs"/>
              </a:rPr>
            </a:br>
            <a:r>
              <a:rPr lang="en-US" b="1" smtClean="0">
                <a:cs typeface="+mj-cs"/>
              </a:rPr>
              <a:t>1. Calm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Four Strategies:</a:t>
            </a:r>
          </a:p>
          <a:p>
            <a:pPr marL="609600" indent="-609600" eaLnBrk="1" hangingPunct="1">
              <a:buSzPct val="100000"/>
              <a:buFont typeface="+mj-lt"/>
              <a:buAutoNum type="arabicPeriod"/>
              <a:defRPr/>
            </a:pPr>
            <a:r>
              <a:rPr lang="en-US" dirty="0" smtClean="0">
                <a:cs typeface="+mn-cs"/>
              </a:rPr>
              <a:t>Classroom Structure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(STOIC/CHAMPS)</a:t>
            </a:r>
          </a:p>
          <a:p>
            <a:pPr marL="609600" indent="-609600" eaLnBrk="1" hangingPunct="1">
              <a:buSzPct val="100000"/>
              <a:buFont typeface="+mj-lt"/>
              <a:buAutoNum type="arabicPeriod"/>
              <a:defRPr/>
            </a:pPr>
            <a:r>
              <a:rPr lang="en-US" dirty="0" smtClean="0">
                <a:cs typeface="+mn-cs"/>
              </a:rPr>
              <a:t>Quality Instruction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(culturally relevant &amp; engaging)</a:t>
            </a:r>
          </a:p>
          <a:p>
            <a:pPr marL="609600" indent="-609600" eaLnBrk="1" hangingPunct="1">
              <a:buSzPct val="100000"/>
              <a:buFont typeface="+mj-lt"/>
              <a:buAutoNum type="arabicPeriod"/>
              <a:defRPr/>
            </a:pPr>
            <a:r>
              <a:rPr lang="en-US" dirty="0" smtClean="0">
                <a:cs typeface="+mn-cs"/>
              </a:rPr>
              <a:t>Managing Attention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+mn-cs"/>
              </a:rPr>
              <a:t>(relationships)</a:t>
            </a:r>
          </a:p>
          <a:p>
            <a:pPr marL="609600" indent="-609600" eaLnBrk="1" hangingPunct="1">
              <a:buSzPct val="100000"/>
              <a:buFont typeface="+mj-lt"/>
              <a:buAutoNum type="arabicPeriod"/>
              <a:defRPr/>
            </a:pPr>
            <a:r>
              <a:rPr lang="en-US" dirty="0" smtClean="0">
                <a:cs typeface="+mn-cs"/>
              </a:rPr>
              <a:t>Teaching Behavior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62000" y="0"/>
            <a:ext cx="7793038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2400" b="1" u="none">
                <a:solidFill>
                  <a:schemeClr val="tx2"/>
                </a:solidFill>
                <a:cs typeface="+mn-cs"/>
              </a:rPr>
              <a:t>Strategies</a:t>
            </a:r>
            <a:br>
              <a:rPr lang="en-US" sz="2400" b="1" u="none">
                <a:solidFill>
                  <a:schemeClr val="tx2"/>
                </a:solidFill>
                <a:cs typeface="+mn-cs"/>
              </a:rPr>
            </a:br>
            <a:r>
              <a:rPr lang="en-US" sz="4400" b="1" u="none">
                <a:solidFill>
                  <a:schemeClr val="tx2"/>
                </a:solidFill>
                <a:cs typeface="+mn-cs"/>
              </a:rPr>
              <a:t>2. Trigger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371600" y="18288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sz="3200" b="1" u="none" dirty="0">
                <a:solidFill>
                  <a:srgbClr val="007254"/>
                </a:solidFill>
                <a:cs typeface="+mn-cs"/>
              </a:rPr>
              <a:t>Intervention is focused </a:t>
            </a:r>
            <a:r>
              <a:rPr lang="en-US" sz="3200" b="1" u="none" dirty="0" smtClean="0">
                <a:solidFill>
                  <a:srgbClr val="007254"/>
                </a:solidFill>
                <a:cs typeface="+mn-cs"/>
              </a:rPr>
              <a:t>on prevention </a:t>
            </a:r>
            <a:r>
              <a:rPr lang="en-US" sz="3200" b="1" u="none" dirty="0">
                <a:solidFill>
                  <a:srgbClr val="007254"/>
                </a:solidFill>
                <a:cs typeface="+mn-cs"/>
              </a:rPr>
              <a:t>and redirection.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Increase opportunities for success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Respond to students exhibiting expected behavior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Reinforce the student</a:t>
            </a:r>
            <a:r>
              <a:rPr lang="ja-JP" altLang="en-US" sz="3200" u="none" dirty="0">
                <a:latin typeface="Arial"/>
                <a:cs typeface="+mn-cs"/>
              </a:rPr>
              <a:t>’</a:t>
            </a:r>
            <a:r>
              <a:rPr lang="en-US" sz="3200" u="none" dirty="0">
                <a:cs typeface="+mn-cs"/>
              </a:rPr>
              <a:t>s </a:t>
            </a:r>
            <a:r>
              <a:rPr lang="en-US" sz="3200" dirty="0">
                <a:cs typeface="+mn-cs"/>
              </a:rPr>
              <a:t>first</a:t>
            </a:r>
            <a:r>
              <a:rPr lang="en-US" sz="3200" u="none" dirty="0">
                <a:cs typeface="+mn-cs"/>
              </a:rPr>
              <a:t> on task response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Intermittently reinforce on-task behavior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endParaRPr lang="en-US" sz="3200" u="none" dirty="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2400" b="1" smtClean="0">
                <a:cs typeface="+mj-cs"/>
              </a:rPr>
              <a:t>Strategies</a:t>
            </a:r>
            <a:br>
              <a:rPr lang="en-US" sz="2400" b="1" smtClean="0">
                <a:cs typeface="+mj-cs"/>
              </a:rPr>
            </a:br>
            <a:r>
              <a:rPr lang="en-US" b="1" smtClean="0">
                <a:cs typeface="+mj-cs"/>
              </a:rPr>
              <a:t>2. Trigger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800" dirty="0" smtClean="0">
                <a:cs typeface="+mn-cs"/>
              </a:rPr>
              <a:t>Three major areas: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+mj-lt"/>
              <a:buAutoNum type="arabicPeriod"/>
              <a:defRPr/>
            </a:pPr>
            <a:r>
              <a:rPr lang="en-US" sz="2800" u="sng" dirty="0" smtClean="0">
                <a:cs typeface="+mn-cs"/>
              </a:rPr>
              <a:t>Formal programs or services:</a:t>
            </a:r>
            <a:r>
              <a:rPr lang="en-US" sz="2800" dirty="0" smtClean="0">
                <a:cs typeface="+mn-cs"/>
              </a:rPr>
              <a:t> curriculum interventions, counseling, community services, medical assistance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+mj-lt"/>
              <a:buAutoNum type="arabicPeriod"/>
              <a:defRPr/>
            </a:pPr>
            <a:r>
              <a:rPr lang="en-US" sz="2800" u="sng" dirty="0" smtClean="0">
                <a:cs typeface="+mn-cs"/>
              </a:rPr>
              <a:t>Pre-Correction: </a:t>
            </a:r>
            <a:r>
              <a:rPr lang="en-US" sz="2800" dirty="0" smtClean="0">
                <a:cs typeface="+mn-cs"/>
              </a:rPr>
              <a:t>anticipating the problem behavior and intervening beforehand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+mj-lt"/>
              <a:buAutoNum type="arabicPeriod"/>
              <a:defRPr/>
            </a:pPr>
            <a:r>
              <a:rPr lang="en-US" sz="2800" u="sng" dirty="0" smtClean="0">
                <a:cs typeface="+mn-cs"/>
              </a:rPr>
              <a:t>Addressing non-school based triggers:</a:t>
            </a:r>
            <a:r>
              <a:rPr lang="en-US" sz="2800" dirty="0" smtClean="0">
                <a:cs typeface="+mn-cs"/>
              </a:rPr>
              <a:t> parent conferences-partnerships, school support services, wrap-around services</a:t>
            </a: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9933" y="229670"/>
            <a:ext cx="7568306" cy="903816"/>
          </a:xfrm>
        </p:spPr>
        <p:txBody>
          <a:bodyPr>
            <a:normAutofit/>
          </a:bodyPr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905000"/>
            <a:ext cx="7543800" cy="4377267"/>
          </a:xfrm>
          <a:prstGeom prst="rect">
            <a:avLst/>
          </a:prstGeom>
        </p:spPr>
        <p:txBody>
          <a:bodyPr lIns="86478" tIns="43239" rIns="86478" bIns="43239">
            <a:noAutofit/>
          </a:bodyPr>
          <a:lstStyle/>
          <a:p>
            <a:pPr marL="511038" indent="-344396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rgbClr val="D1282E"/>
                </a:solidFill>
                <a:latin typeface="+mj-lt"/>
              </a:rPr>
              <a:t>C</a:t>
            </a:r>
            <a:r>
              <a:rPr lang="en-US" sz="2800" b="1" i="1" dirty="0">
                <a:latin typeface="+mj-lt"/>
              </a:rPr>
              <a:t>onversation</a:t>
            </a:r>
            <a:br>
              <a:rPr lang="en-US" sz="2800" b="1" i="1" dirty="0">
                <a:latin typeface="+mj-lt"/>
              </a:rPr>
            </a:br>
            <a:r>
              <a:rPr lang="en-US" sz="2800" b="0" dirty="0">
                <a:latin typeface="+mj-lt"/>
              </a:rPr>
              <a:t>Lots! Please be sensitive to cell phones, texting, computer use, and side bar conversation</a:t>
            </a:r>
          </a:p>
          <a:p>
            <a:pPr marL="511038" lvl="1" indent="-344396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None/>
            </a:pPr>
            <a:r>
              <a:rPr lang="en-US" b="1" i="1" dirty="0">
                <a:solidFill>
                  <a:srgbClr val="D1282E"/>
                </a:solidFill>
                <a:latin typeface="+mj-lt"/>
              </a:rPr>
              <a:t>H</a:t>
            </a:r>
            <a:r>
              <a:rPr lang="en-US" b="1" i="1" dirty="0">
                <a:latin typeface="+mj-lt"/>
              </a:rPr>
              <a:t>elp</a:t>
            </a:r>
            <a:br>
              <a:rPr lang="en-US" b="1" i="1" dirty="0">
                <a:latin typeface="+mj-lt"/>
              </a:rPr>
            </a:br>
            <a:r>
              <a:rPr lang="en-US" dirty="0">
                <a:latin typeface="+mj-lt"/>
              </a:rPr>
              <a:t>Raise hand, note on </a:t>
            </a:r>
            <a:r>
              <a:rPr lang="en-US" dirty="0" smtClean="0">
                <a:latin typeface="+mj-lt"/>
              </a:rPr>
              <a:t>the “bike rack</a:t>
            </a:r>
            <a:r>
              <a:rPr lang="en-US" dirty="0" smtClean="0">
                <a:latin typeface="+mj-lt"/>
              </a:rPr>
              <a:t>”</a:t>
            </a:r>
            <a:endParaRPr lang="en-US" dirty="0">
              <a:latin typeface="+mj-lt"/>
            </a:endParaRPr>
          </a:p>
          <a:p>
            <a:pPr marL="511038" lvl="1" indent="-344396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None/>
            </a:pPr>
            <a:r>
              <a:rPr lang="en-US" b="1" i="1" dirty="0" smtClean="0">
                <a:solidFill>
                  <a:srgbClr val="D1282E"/>
                </a:solidFill>
                <a:latin typeface="+mj-lt"/>
              </a:rPr>
              <a:t>A</a:t>
            </a:r>
            <a:r>
              <a:rPr lang="en-US" b="1" i="1" dirty="0" smtClean="0">
                <a:latin typeface="+mj-lt"/>
              </a:rPr>
              <a:t>ctivity</a:t>
            </a:r>
            <a:r>
              <a:rPr lang="en-US" b="1" i="1" dirty="0">
                <a:latin typeface="+mj-lt"/>
              </a:rPr>
              <a:t/>
            </a:r>
            <a:br>
              <a:rPr lang="en-US" b="1" i="1" dirty="0">
                <a:latin typeface="+mj-lt"/>
              </a:rPr>
            </a:br>
            <a:r>
              <a:rPr lang="en-US" b="0" dirty="0">
                <a:latin typeface="+mj-lt"/>
              </a:rPr>
              <a:t>See </a:t>
            </a:r>
            <a:r>
              <a:rPr lang="en-US" b="0" dirty="0" smtClean="0">
                <a:latin typeface="+mj-lt"/>
              </a:rPr>
              <a:t>Today’s Outcomes</a:t>
            </a:r>
            <a:endParaRPr lang="en-US" b="0" dirty="0">
              <a:latin typeface="+mj-lt"/>
            </a:endParaRPr>
          </a:p>
          <a:p>
            <a:pPr marL="511038" lvl="1" indent="-344396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None/>
            </a:pPr>
            <a:r>
              <a:rPr lang="en-US" b="1" i="1" dirty="0">
                <a:solidFill>
                  <a:srgbClr val="D1282E"/>
                </a:solidFill>
                <a:latin typeface="+mj-lt"/>
              </a:rPr>
              <a:t>M</a:t>
            </a:r>
            <a:r>
              <a:rPr lang="en-US" b="1" i="1" dirty="0">
                <a:latin typeface="+mj-lt"/>
              </a:rPr>
              <a:t>ovement</a:t>
            </a:r>
            <a:br>
              <a:rPr lang="en-US" b="1" i="1" dirty="0">
                <a:latin typeface="+mj-lt"/>
              </a:rPr>
            </a:br>
            <a:r>
              <a:rPr lang="en-US" dirty="0">
                <a:latin typeface="+mj-lt"/>
              </a:rPr>
              <a:t>Rule of “</a:t>
            </a:r>
            <a:r>
              <a:rPr lang="en-US" altLang="ja-JP" dirty="0">
                <a:latin typeface="+mj-lt"/>
              </a:rPr>
              <a:t>Two Feet”</a:t>
            </a:r>
          </a:p>
          <a:p>
            <a:pPr marL="511038" indent="-344396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None/>
            </a:pPr>
            <a:r>
              <a:rPr lang="en-US" sz="2800" b="1" i="1" dirty="0">
                <a:solidFill>
                  <a:schemeClr val="tx2"/>
                </a:solidFill>
                <a:latin typeface="+mj-lt"/>
              </a:rPr>
              <a:t>P</a:t>
            </a:r>
            <a:r>
              <a:rPr lang="en-US" sz="2800" b="1" i="1" dirty="0">
                <a:latin typeface="+mj-lt"/>
              </a:rPr>
              <a:t>articipation</a:t>
            </a:r>
            <a:br>
              <a:rPr lang="en-US" sz="2800" b="1" i="1" dirty="0">
                <a:latin typeface="+mj-lt"/>
              </a:rPr>
            </a:br>
            <a:r>
              <a:rPr lang="en-US" sz="2800" b="0" dirty="0">
                <a:latin typeface="+mj-lt"/>
              </a:rPr>
              <a:t>Fully present and </a:t>
            </a:r>
            <a:r>
              <a:rPr lang="en-US" sz="2800" b="0" dirty="0" smtClean="0">
                <a:latin typeface="+mj-lt"/>
              </a:rPr>
              <a:t>engaged</a:t>
            </a:r>
            <a:endParaRPr lang="en-US" sz="2800" b="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26085E3-77A0-184E-85F3-39B19F7CC9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8443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2400" b="1" u="none">
                <a:solidFill>
                  <a:schemeClr val="tx2"/>
                </a:solidFill>
                <a:cs typeface="+mn-cs"/>
              </a:rPr>
              <a:t>Strategies</a:t>
            </a:r>
            <a:br>
              <a:rPr lang="en-US" sz="2400" b="1" u="none">
                <a:solidFill>
                  <a:schemeClr val="tx2"/>
                </a:solidFill>
                <a:cs typeface="+mn-cs"/>
              </a:rPr>
            </a:br>
            <a:r>
              <a:rPr lang="en-US" sz="4400" b="1" u="none">
                <a:solidFill>
                  <a:schemeClr val="tx2"/>
                </a:solidFill>
                <a:cs typeface="+mn-cs"/>
              </a:rPr>
              <a:t>3. Agitation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182688" y="2017713"/>
            <a:ext cx="7772400" cy="33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sz="3200" b="1" u="none" dirty="0">
                <a:solidFill>
                  <a:srgbClr val="007254"/>
                </a:solidFill>
                <a:cs typeface="+mn-cs"/>
              </a:rPr>
              <a:t>Intervention is focused on </a:t>
            </a:r>
            <a:r>
              <a:rPr lang="en-US" sz="3200" b="1" u="none" dirty="0" smtClean="0">
                <a:solidFill>
                  <a:srgbClr val="007254"/>
                </a:solidFill>
                <a:cs typeface="+mn-cs"/>
              </a:rPr>
              <a:t>reducing anxiety</a:t>
            </a:r>
            <a:r>
              <a:rPr lang="en-US" sz="3200" b="1" u="none" dirty="0">
                <a:solidFill>
                  <a:srgbClr val="007254"/>
                </a:solidFill>
                <a:cs typeface="+mn-cs"/>
              </a:rPr>
              <a:t>.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If not addressed student may </a:t>
            </a:r>
            <a:r>
              <a:rPr lang="en-US" sz="3200" dirty="0">
                <a:cs typeface="+mn-cs"/>
              </a:rPr>
              <a:t>escalate</a:t>
            </a:r>
            <a:r>
              <a:rPr lang="en-US" sz="3200" u="none" dirty="0">
                <a:cs typeface="+mn-cs"/>
              </a:rPr>
              <a:t> </a:t>
            </a:r>
            <a:r>
              <a:rPr lang="en-US" sz="3200" b="1" u="none" dirty="0">
                <a:cs typeface="+mn-cs"/>
              </a:rPr>
              <a:t>or </a:t>
            </a:r>
            <a:r>
              <a:rPr lang="en-US" sz="3200" u="none" dirty="0">
                <a:cs typeface="+mn-cs"/>
              </a:rPr>
              <a:t>remain </a:t>
            </a:r>
            <a:r>
              <a:rPr lang="en-US" sz="3200" dirty="0">
                <a:cs typeface="+mn-cs"/>
              </a:rPr>
              <a:t>distracted</a:t>
            </a:r>
            <a:r>
              <a:rPr lang="en-US" sz="3200" u="none" dirty="0">
                <a:cs typeface="+mn-cs"/>
              </a:rPr>
              <a:t> </a:t>
            </a:r>
            <a:endParaRPr lang="en-US" sz="3200" u="none" dirty="0" smtClean="0">
              <a:cs typeface="+mn-cs"/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 smtClean="0">
                <a:cs typeface="+mn-cs"/>
              </a:rPr>
              <a:t>Strategies </a:t>
            </a:r>
            <a:r>
              <a:rPr lang="en-US" sz="3200" u="none" dirty="0">
                <a:cs typeface="+mn-cs"/>
              </a:rPr>
              <a:t>are accommodations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Implement before onset of escalation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endParaRPr lang="en-US" sz="3200" u="none" dirty="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2400" b="1" smtClean="0">
                <a:cs typeface="+mj-cs"/>
              </a:rPr>
              <a:t>Strategies</a:t>
            </a:r>
            <a:br>
              <a:rPr lang="en-US" sz="2400" b="1" smtClean="0">
                <a:cs typeface="+mj-cs"/>
              </a:rPr>
            </a:br>
            <a:r>
              <a:rPr lang="en-US" b="1" smtClean="0">
                <a:cs typeface="+mj-cs"/>
              </a:rPr>
              <a:t>3. Agitation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21732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Make environmental modifications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Provide reasonable options &amp; choices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Involve in successful engagement</a:t>
            </a:r>
          </a:p>
          <a:p>
            <a:pPr eaLnBrk="1" hangingPunct="1">
              <a:buFont typeface="Wingdings" charset="0"/>
              <a:buNone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Strategies</a:t>
            </a:r>
            <a:br>
              <a:rPr lang="en-US" sz="2400" b="1" dirty="0"/>
            </a:br>
            <a:r>
              <a:rPr lang="en-US" b="1" dirty="0"/>
              <a:t>3. </a:t>
            </a:r>
            <a:r>
              <a:rPr lang="en-US" b="1" dirty="0" smtClean="0"/>
              <a:t>Agitation</a:t>
            </a:r>
            <a:br>
              <a:rPr lang="en-US" b="1" dirty="0" smtClean="0"/>
            </a:br>
            <a:r>
              <a:rPr lang="en-US" sz="2800" b="1" dirty="0">
                <a:solidFill>
                  <a:srgbClr val="FF0000"/>
                </a:solidFill>
              </a:rPr>
              <a:t>What to do </a:t>
            </a:r>
            <a:r>
              <a:rPr lang="en-US" sz="2800" b="1" u="sng" dirty="0" smtClean="0">
                <a:solidFill>
                  <a:srgbClr val="FF0000"/>
                </a:solidFill>
              </a:rPr>
              <a:t>before</a:t>
            </a:r>
            <a:r>
              <a:rPr lang="en-US" sz="2800" b="1" dirty="0" smtClean="0">
                <a:solidFill>
                  <a:srgbClr val="FF0000"/>
                </a:solidFill>
              </a:rPr>
              <a:t> a </a:t>
            </a:r>
            <a:r>
              <a:rPr lang="en-US" sz="2800" b="1" dirty="0">
                <a:solidFill>
                  <a:srgbClr val="FF0000"/>
                </a:solidFill>
              </a:rPr>
              <a:t>behavior </a:t>
            </a:r>
            <a:r>
              <a:rPr lang="en-US" sz="2800" b="1" dirty="0" smtClean="0">
                <a:solidFill>
                  <a:srgbClr val="FF0000"/>
                </a:solidFill>
              </a:rPr>
              <a:t>escalates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Achieve eye </a:t>
            </a:r>
            <a:r>
              <a:rPr lang="en-US" dirty="0" smtClean="0"/>
              <a:t>contact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Use </a:t>
            </a:r>
            <a:r>
              <a:rPr lang="en-US" dirty="0" smtClean="0"/>
              <a:t>person’s name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N</a:t>
            </a:r>
            <a:r>
              <a:rPr lang="en-US" dirty="0" smtClean="0"/>
              <a:t>on</a:t>
            </a:r>
            <a:r>
              <a:rPr lang="en-US" dirty="0"/>
              <a:t>-verbal </a:t>
            </a:r>
            <a:r>
              <a:rPr lang="en-US" dirty="0" smtClean="0"/>
              <a:t>signal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Proximity &amp; praise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Reduce </a:t>
            </a:r>
            <a:r>
              <a:rPr lang="en-US" dirty="0" smtClean="0"/>
              <a:t>distance 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Do </a:t>
            </a:r>
            <a:r>
              <a:rPr lang="en-US" dirty="0"/>
              <a:t>the </a:t>
            </a:r>
            <a:r>
              <a:rPr lang="en-US" dirty="0" smtClean="0"/>
              <a:t>unexpected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Give time to </a:t>
            </a:r>
            <a:r>
              <a:rPr lang="en-US" dirty="0"/>
              <a:t>think </a:t>
            </a:r>
            <a:r>
              <a:rPr lang="en-US" dirty="0" smtClean="0"/>
              <a:t>&amp; decide</a:t>
            </a:r>
            <a:endParaRPr lang="en-US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Give </a:t>
            </a:r>
            <a:r>
              <a:rPr lang="en-US" dirty="0"/>
              <a:t>more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start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requests instead of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stop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requests.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Make non-emotional instead of emotional </a:t>
            </a:r>
            <a:r>
              <a:rPr lang="en-US" dirty="0" smtClean="0"/>
              <a:t>requests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Use the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broken record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technique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9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2400" b="1" smtClean="0">
                <a:cs typeface="+mj-cs"/>
              </a:rPr>
              <a:t>Strategies</a:t>
            </a:r>
            <a:br>
              <a:rPr lang="en-US" sz="2400" b="1" smtClean="0">
                <a:cs typeface="+mj-cs"/>
              </a:rPr>
            </a:br>
            <a:r>
              <a:rPr lang="en-US" b="1" smtClean="0">
                <a:cs typeface="+mj-cs"/>
              </a:rPr>
              <a:t>3. Agitation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Teacher empathy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Movement activities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Space</a:t>
            </a:r>
            <a:r>
              <a:rPr lang="en-US" dirty="0">
                <a:cs typeface="+mn-cs"/>
              </a:rPr>
              <a:t> </a:t>
            </a:r>
            <a:r>
              <a:rPr lang="en-US" sz="2800" dirty="0" smtClean="0">
                <a:cs typeface="+mn-cs"/>
              </a:rPr>
              <a:t>(jobs)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Options/Choices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Preferred activities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Relaxation techniques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Teacher </a:t>
            </a:r>
            <a:r>
              <a:rPr lang="en-US" dirty="0" smtClean="0"/>
              <a:t>proximity</a:t>
            </a:r>
          </a:p>
          <a:p>
            <a:pPr eaLnBrk="1" hangingPunct="1">
              <a:defRPr/>
            </a:pPr>
            <a:r>
              <a:rPr lang="en-US" dirty="0" smtClean="0"/>
              <a:t>Pre</a:t>
            </a:r>
            <a:r>
              <a:rPr lang="en-US" dirty="0"/>
              <a:t>-arranged </a:t>
            </a:r>
            <a:r>
              <a:rPr lang="en-US" dirty="0" smtClean="0"/>
              <a:t>signal</a:t>
            </a:r>
          </a:p>
          <a:p>
            <a:pPr eaLnBrk="1" hangingPunct="1">
              <a:defRPr/>
            </a:pPr>
            <a:r>
              <a:rPr lang="en-US" dirty="0" smtClean="0"/>
              <a:t>Independent </a:t>
            </a:r>
            <a:r>
              <a:rPr lang="en-US" dirty="0"/>
              <a:t>activities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Strategies</a:t>
            </a:r>
            <a:br>
              <a:rPr lang="en-US" sz="2400" b="1" dirty="0"/>
            </a:br>
            <a:r>
              <a:rPr lang="en-US" b="1" dirty="0"/>
              <a:t>3. </a:t>
            </a:r>
            <a:r>
              <a:rPr lang="en-US" b="1" dirty="0" smtClean="0"/>
              <a:t>Agitation</a:t>
            </a:r>
            <a:br>
              <a:rPr lang="en-US" b="1" dirty="0" smtClean="0"/>
            </a:br>
            <a:r>
              <a:rPr lang="en-US" sz="3200" b="1" dirty="0">
                <a:solidFill>
                  <a:srgbClr val="FF0000"/>
                </a:solidFill>
              </a:rPr>
              <a:t>Techniques that backfire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Raising your </a:t>
            </a:r>
            <a:r>
              <a:rPr lang="en-US" dirty="0" smtClean="0"/>
              <a:t>voice</a:t>
            </a:r>
          </a:p>
          <a:p>
            <a:r>
              <a:rPr lang="en-US" dirty="0"/>
              <a:t>Saying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 smtClean="0"/>
              <a:t>I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m </a:t>
            </a:r>
            <a:r>
              <a:rPr lang="en-US" dirty="0"/>
              <a:t>the </a:t>
            </a:r>
            <a:r>
              <a:rPr lang="en-US" dirty="0" smtClean="0"/>
              <a:t>boss”</a:t>
            </a:r>
          </a:p>
          <a:p>
            <a:r>
              <a:rPr lang="en-US" dirty="0"/>
              <a:t>Insisting on having the last </a:t>
            </a:r>
            <a:r>
              <a:rPr lang="en-US" dirty="0" smtClean="0"/>
              <a:t>word</a:t>
            </a:r>
          </a:p>
          <a:p>
            <a:r>
              <a:rPr lang="en-US" dirty="0" smtClean="0"/>
              <a:t>Sarcasm</a:t>
            </a:r>
          </a:p>
          <a:p>
            <a:r>
              <a:rPr lang="en-US" dirty="0"/>
              <a:t>Nagging</a:t>
            </a:r>
          </a:p>
          <a:p>
            <a:r>
              <a:rPr lang="en-US" dirty="0" smtClean="0"/>
              <a:t>Comparing to others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Drawing others in</a:t>
            </a:r>
          </a:p>
          <a:p>
            <a:r>
              <a:rPr lang="en-US" dirty="0" smtClean="0"/>
              <a:t>Insisting you’re right</a:t>
            </a:r>
          </a:p>
          <a:p>
            <a:r>
              <a:rPr lang="en-US" dirty="0"/>
              <a:t>Preaching</a:t>
            </a:r>
          </a:p>
          <a:p>
            <a:r>
              <a:rPr lang="en-US" dirty="0" smtClean="0"/>
              <a:t>Assumptions</a:t>
            </a:r>
          </a:p>
          <a:p>
            <a:r>
              <a:rPr lang="en-US" dirty="0" smtClean="0"/>
              <a:t>Non related events</a:t>
            </a:r>
          </a:p>
          <a:p>
            <a:r>
              <a:rPr lang="en-US" dirty="0" smtClean="0"/>
              <a:t>Holding a grudge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5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2400" b="1" u="none">
                <a:solidFill>
                  <a:schemeClr val="tx2"/>
                </a:solidFill>
                <a:cs typeface="+mn-cs"/>
              </a:rPr>
              <a:t>Strategies</a:t>
            </a:r>
            <a:br>
              <a:rPr lang="en-US" sz="2400" b="1" u="none">
                <a:solidFill>
                  <a:schemeClr val="tx2"/>
                </a:solidFill>
                <a:cs typeface="+mn-cs"/>
              </a:rPr>
            </a:br>
            <a:r>
              <a:rPr lang="en-US" sz="4400" b="1" u="none">
                <a:solidFill>
                  <a:schemeClr val="tx2"/>
                </a:solidFill>
                <a:cs typeface="+mn-cs"/>
              </a:rPr>
              <a:t>4. Acceleration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182688" y="18288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en-US" sz="3200" b="1" u="none" dirty="0">
                <a:solidFill>
                  <a:schemeClr val="tx2"/>
                </a:solidFill>
                <a:cs typeface="+mn-cs"/>
              </a:rPr>
              <a:t>Intervention is focused on </a:t>
            </a:r>
            <a:r>
              <a:rPr lang="en-US" sz="3200" b="1" u="none" dirty="0" smtClean="0">
                <a:solidFill>
                  <a:schemeClr val="tx2"/>
                </a:solidFill>
                <a:cs typeface="+mn-cs"/>
              </a:rPr>
              <a:t>safety</a:t>
            </a:r>
            <a:endParaRPr lang="en-US" sz="3200" b="1" u="none" dirty="0">
              <a:solidFill>
                <a:schemeClr val="tx2"/>
              </a:solidFill>
              <a:cs typeface="+mn-cs"/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Remove all triggering factors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Avoid </a:t>
            </a:r>
            <a:r>
              <a:rPr lang="en-US" sz="3200" dirty="0">
                <a:cs typeface="+mn-cs"/>
              </a:rPr>
              <a:t>escalating prompts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Maintain calmness, respect and detachment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Approach the student in a </a:t>
            </a:r>
            <a:r>
              <a:rPr lang="en-US" sz="3200" dirty="0" smtClean="0">
                <a:cs typeface="+mn-cs"/>
              </a:rPr>
              <a:t>non-threatening </a:t>
            </a:r>
            <a:r>
              <a:rPr lang="en-US" sz="3200" dirty="0">
                <a:cs typeface="+mn-cs"/>
              </a:rPr>
              <a:t>manner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Utilize </a:t>
            </a:r>
            <a:r>
              <a:rPr lang="en-US" sz="3200" u="none" dirty="0" smtClean="0">
                <a:cs typeface="+mn-cs"/>
              </a:rPr>
              <a:t>non-confrontational </a:t>
            </a:r>
            <a:r>
              <a:rPr lang="en-US" sz="3200" u="none" dirty="0">
                <a:cs typeface="+mn-cs"/>
              </a:rPr>
              <a:t>limit-</a:t>
            </a:r>
            <a:r>
              <a:rPr lang="en-US" sz="3200" u="none" dirty="0" smtClean="0">
                <a:cs typeface="+mn-cs"/>
              </a:rPr>
              <a:t>setting</a:t>
            </a:r>
            <a:endParaRPr lang="en-US" sz="3200" u="none" dirty="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143000" y="914400"/>
            <a:ext cx="7793037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3600" b="1" u="none" dirty="0">
                <a:solidFill>
                  <a:schemeClr val="tx2"/>
                </a:solidFill>
                <a:cs typeface="+mn-cs"/>
              </a:rPr>
              <a:t>What are Escalating Prompts?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143000" y="18288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 dirty="0">
                <a:cs typeface="+mn-cs"/>
              </a:rPr>
              <a:t>Agitated behavior from staff (shouting)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 dirty="0">
                <a:cs typeface="+mn-cs"/>
              </a:rPr>
              <a:t>Cornering the student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 dirty="0">
                <a:cs typeface="+mn-cs"/>
              </a:rPr>
              <a:t>Engaging in power struggles         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 dirty="0">
                <a:cs typeface="+mn-cs"/>
              </a:rPr>
              <a:t>Moving into the student</a:t>
            </a:r>
            <a:r>
              <a:rPr lang="ja-JP" altLang="en-US" sz="2800" u="none" dirty="0">
                <a:latin typeface="Arial"/>
                <a:cs typeface="+mn-cs"/>
              </a:rPr>
              <a:t>’</a:t>
            </a:r>
            <a:r>
              <a:rPr lang="en-US" sz="2800" u="none" dirty="0">
                <a:cs typeface="+mn-cs"/>
              </a:rPr>
              <a:t>s space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 dirty="0">
                <a:cs typeface="+mn-cs"/>
              </a:rPr>
              <a:t>Touching or grabbing the student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 dirty="0">
                <a:cs typeface="+mn-cs"/>
              </a:rPr>
              <a:t>Sudden or very quick responses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 dirty="0">
                <a:cs typeface="+mn-cs"/>
              </a:rPr>
              <a:t>Making derogatory statements </a:t>
            </a:r>
            <a:endParaRPr lang="en-US" sz="2800" u="none" dirty="0" smtClean="0">
              <a:cs typeface="+mn-cs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 dirty="0" smtClean="0">
                <a:cs typeface="+mn-cs"/>
              </a:rPr>
              <a:t>Arguing</a:t>
            </a:r>
            <a:r>
              <a:rPr lang="en-US" sz="2800" u="none" dirty="0">
                <a:cs typeface="+mn-cs"/>
              </a:rPr>
              <a:t>/becoming defensive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 dirty="0">
                <a:cs typeface="+mn-cs"/>
              </a:rPr>
              <a:t>Body language that </a:t>
            </a:r>
            <a:r>
              <a:rPr lang="en-US" sz="2800" u="none" dirty="0" smtClean="0">
                <a:cs typeface="+mn-cs"/>
              </a:rPr>
              <a:t>shows anger &amp; frustration</a:t>
            </a:r>
            <a:endParaRPr lang="en-US" sz="2800" u="none" dirty="0">
              <a:cs typeface="+mn-cs"/>
            </a:endParaRP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7010400" y="2514600"/>
            <a:ext cx="1905000" cy="18288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4400" b="1" u="none" dirty="0">
                <a:solidFill>
                  <a:schemeClr val="tx2"/>
                </a:solidFill>
                <a:cs typeface="+mn-cs"/>
              </a:rPr>
              <a:t>What is a Non-Threatening Manner?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Speak calmly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Speak privately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Minimize body language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Keep a reasonable distance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Speak respectfully and privately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Move slowly and deliberately toward the problem situation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smtClean="0">
                <a:cs typeface="+mj-cs"/>
              </a:rPr>
              <a:t>What is a Non-Threatening Manner?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Establish eye level position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Be brief (KISS)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Stay with agenda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Avoid power struggles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Give student space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Do not communicate </a:t>
            </a:r>
            <a:r>
              <a:rPr lang="ja-JP" altLang="en-US" sz="2800" dirty="0" smtClean="0">
                <a:latin typeface="Arial"/>
                <a:cs typeface="+mn-cs"/>
              </a:rPr>
              <a:t>“</a:t>
            </a:r>
            <a:r>
              <a:rPr lang="en-US" sz="2800" dirty="0" smtClean="0">
                <a:cs typeface="+mn-cs"/>
              </a:rPr>
              <a:t>urgency to gain control</a:t>
            </a:r>
            <a:r>
              <a:rPr lang="ja-JP" altLang="en-US" sz="2800" dirty="0" smtClean="0">
                <a:latin typeface="Arial"/>
                <a:cs typeface="+mn-cs"/>
              </a:rPr>
              <a:t>”</a:t>
            </a: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Acknowledge cooperation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2400" b="1" u="none" dirty="0">
                <a:solidFill>
                  <a:schemeClr val="tx2"/>
                </a:solidFill>
                <a:cs typeface="+mn-cs"/>
              </a:rPr>
              <a:t>Strategies</a:t>
            </a:r>
            <a:br>
              <a:rPr lang="en-US" sz="2400" b="1" u="none" dirty="0">
                <a:solidFill>
                  <a:schemeClr val="tx2"/>
                </a:solidFill>
                <a:cs typeface="+mn-cs"/>
              </a:rPr>
            </a:br>
            <a:r>
              <a:rPr lang="en-US" sz="4400" b="1" u="none" dirty="0">
                <a:solidFill>
                  <a:schemeClr val="tx2"/>
                </a:solidFill>
                <a:cs typeface="+mn-cs"/>
              </a:rPr>
              <a:t>5. </a:t>
            </a:r>
            <a:r>
              <a:rPr lang="en-US" sz="4400" b="1" u="none" dirty="0" smtClean="0">
                <a:solidFill>
                  <a:schemeClr val="tx2"/>
                </a:solidFill>
                <a:cs typeface="+mn-cs"/>
              </a:rPr>
              <a:t>Peak</a:t>
            </a:r>
          </a:p>
          <a:p>
            <a:pPr eaLnBrk="1" hangingPunct="1">
              <a:defRPr/>
            </a:pPr>
            <a:r>
              <a:rPr lang="en-US" sz="3600" b="1" u="none" dirty="0">
                <a:solidFill>
                  <a:srgbClr val="FF0000"/>
                </a:solidFill>
              </a:rPr>
              <a:t>Intervention is focused on </a:t>
            </a:r>
            <a:r>
              <a:rPr lang="en-US" sz="3600" b="1" u="none" dirty="0" smtClean="0">
                <a:solidFill>
                  <a:srgbClr val="FF0000"/>
                </a:solidFill>
              </a:rPr>
              <a:t>safety</a:t>
            </a:r>
            <a:endParaRPr lang="en-US" sz="3600" b="1" u="none" dirty="0">
              <a:solidFill>
                <a:srgbClr val="FF0000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295400" y="2057400"/>
            <a:ext cx="5943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 dirty="0">
                <a:cs typeface="+mn-cs"/>
              </a:rPr>
              <a:t>C</a:t>
            </a:r>
            <a:r>
              <a:rPr lang="en-US" sz="2800" u="none" dirty="0" smtClean="0">
                <a:cs typeface="+mn-cs"/>
              </a:rPr>
              <a:t>risis management – NVCI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 dirty="0">
                <a:cs typeface="+mn-cs"/>
              </a:rPr>
              <a:t>I</a:t>
            </a:r>
            <a:r>
              <a:rPr lang="en-US" sz="2800" u="none" dirty="0" smtClean="0">
                <a:cs typeface="+mn-cs"/>
              </a:rPr>
              <a:t>mplement </a:t>
            </a:r>
            <a:r>
              <a:rPr lang="en-US" sz="2800" u="none" dirty="0">
                <a:cs typeface="+mn-cs"/>
              </a:rPr>
              <a:t>your </a:t>
            </a:r>
            <a:r>
              <a:rPr lang="en-US" sz="2800" u="none" dirty="0" smtClean="0">
                <a:cs typeface="+mn-cs"/>
              </a:rPr>
              <a:t>plan</a:t>
            </a:r>
          </a:p>
          <a:p>
            <a:pPr marL="800100" lvl="1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 dirty="0" smtClean="0">
                <a:cs typeface="+mn-cs"/>
              </a:rPr>
              <a:t>contact </a:t>
            </a:r>
            <a:r>
              <a:rPr lang="en-US" sz="2800" u="none" dirty="0">
                <a:cs typeface="+mn-cs"/>
              </a:rPr>
              <a:t>the </a:t>
            </a:r>
            <a:r>
              <a:rPr lang="en-US" sz="2800" u="none" dirty="0" smtClean="0">
                <a:cs typeface="+mn-cs"/>
              </a:rPr>
              <a:t>office</a:t>
            </a:r>
            <a:endParaRPr lang="en-US" sz="2800" u="none" dirty="0">
              <a:cs typeface="+mn-cs"/>
            </a:endParaRPr>
          </a:p>
          <a:p>
            <a:pPr marL="800100" lvl="1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 dirty="0" smtClean="0">
                <a:cs typeface="+mn-cs"/>
              </a:rPr>
              <a:t>clear </a:t>
            </a:r>
            <a:r>
              <a:rPr lang="en-US" sz="2800" u="none" dirty="0">
                <a:cs typeface="+mn-cs"/>
              </a:rPr>
              <a:t>the </a:t>
            </a:r>
            <a:r>
              <a:rPr lang="en-US" sz="2800" u="none" dirty="0" smtClean="0">
                <a:cs typeface="+mn-cs"/>
              </a:rPr>
              <a:t>room</a:t>
            </a:r>
            <a:endParaRPr lang="en-US" sz="2800" u="none" dirty="0">
              <a:cs typeface="+mn-cs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DO NOT PROBLEM SOLVE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 dirty="0" smtClean="0">
                <a:solidFill>
                  <a:srgbClr val="007254"/>
                </a:solidFill>
                <a:cs typeface="+mn-cs"/>
              </a:rPr>
              <a:t>Encourage Calmness</a:t>
            </a:r>
          </a:p>
          <a:p>
            <a:pPr marL="800100" lvl="1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 dirty="0" smtClean="0">
                <a:solidFill>
                  <a:srgbClr val="007254"/>
                </a:solidFill>
                <a:cs typeface="+mn-cs"/>
              </a:rPr>
              <a:t>Deep breaths</a:t>
            </a:r>
          </a:p>
          <a:p>
            <a:pPr marL="800100" lvl="1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 dirty="0" smtClean="0">
                <a:solidFill>
                  <a:srgbClr val="007254"/>
                </a:solidFill>
                <a:cs typeface="+mn-cs"/>
              </a:rPr>
              <a:t>Sitting down</a:t>
            </a:r>
          </a:p>
          <a:p>
            <a:pPr marL="800100" lvl="1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 dirty="0" smtClean="0">
                <a:solidFill>
                  <a:srgbClr val="007254"/>
                </a:solidFill>
                <a:cs typeface="+mn-cs"/>
              </a:rPr>
              <a:t>“You are not in trouble”</a:t>
            </a:r>
            <a:endParaRPr lang="en-US" sz="2800" u="none" dirty="0">
              <a:solidFill>
                <a:srgbClr val="007254"/>
              </a:solidFill>
              <a:cs typeface="+mn-cs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endParaRPr lang="en-US" sz="2800" u="none" dirty="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Group 2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2771684486"/>
              </p:ext>
            </p:extLst>
          </p:nvPr>
        </p:nvGraphicFramePr>
        <p:xfrm>
          <a:off x="0" y="20638"/>
          <a:ext cx="9144000" cy="6837365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Teacher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Jason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49183" name="Text Box 31"/>
          <p:cNvSpPr txBox="1">
            <a:spLocks noChangeArrowheads="1"/>
          </p:cNvSpPr>
          <p:nvPr/>
        </p:nvSpPr>
        <p:spPr bwMode="auto">
          <a:xfrm>
            <a:off x="533400" y="8382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2400" u="none">
              <a:solidFill>
                <a:srgbClr val="000000"/>
              </a:solidFill>
              <a:latin typeface="Times New Roman" charset="0"/>
              <a:cs typeface="ＭＳ Ｐゴシック"/>
            </a:endParaRPr>
          </a:p>
        </p:txBody>
      </p:sp>
      <p:sp>
        <p:nvSpPr>
          <p:cNvPr id="49184" name="Text Box 32"/>
          <p:cNvSpPr txBox="1">
            <a:spLocks noChangeArrowheads="1"/>
          </p:cNvSpPr>
          <p:nvPr/>
        </p:nvSpPr>
        <p:spPr bwMode="auto">
          <a:xfrm>
            <a:off x="-320675" y="2784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endParaRPr lang="en-US" sz="2400" u="none">
              <a:solidFill>
                <a:srgbClr val="000000"/>
              </a:solidFill>
              <a:latin typeface="Times New Roman" charset="0"/>
              <a:cs typeface="ＭＳ Ｐゴシック"/>
            </a:endParaRPr>
          </a:p>
        </p:txBody>
      </p:sp>
      <p:sp>
        <p:nvSpPr>
          <p:cNvPr id="49185" name="Text Box 33"/>
          <p:cNvSpPr txBox="1">
            <a:spLocks noChangeArrowheads="1"/>
          </p:cNvSpPr>
          <p:nvPr/>
        </p:nvSpPr>
        <p:spPr bwMode="auto">
          <a:xfrm>
            <a:off x="304800" y="609600"/>
            <a:ext cx="3962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800" b="1" i="1" u="none">
                <a:solidFill>
                  <a:srgbClr val="000000"/>
                </a:solidFill>
                <a:latin typeface="Times New Roman" charset="0"/>
                <a:cs typeface="ＭＳ Ｐゴシック"/>
              </a:rPr>
              <a:t>Jason, please turn in your assignment.</a:t>
            </a:r>
          </a:p>
        </p:txBody>
      </p:sp>
      <p:sp>
        <p:nvSpPr>
          <p:cNvPr id="49186" name="Text Box 34"/>
          <p:cNvSpPr txBox="1">
            <a:spLocks noChangeArrowheads="1"/>
          </p:cNvSpPr>
          <p:nvPr/>
        </p:nvSpPr>
        <p:spPr bwMode="auto">
          <a:xfrm>
            <a:off x="4800600" y="68580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800" b="1" i="1" u="none">
                <a:solidFill>
                  <a:srgbClr val="000000"/>
                </a:solidFill>
                <a:latin typeface="Times New Roman" charset="0"/>
                <a:cs typeface="ＭＳ Ｐゴシック"/>
              </a:rPr>
              <a:t>What assignment?</a:t>
            </a:r>
          </a:p>
        </p:txBody>
      </p:sp>
      <p:sp>
        <p:nvSpPr>
          <p:cNvPr id="49187" name="Text Box 35"/>
          <p:cNvSpPr txBox="1">
            <a:spLocks noChangeArrowheads="1"/>
          </p:cNvSpPr>
          <p:nvPr/>
        </p:nvSpPr>
        <p:spPr bwMode="auto">
          <a:xfrm>
            <a:off x="4800600" y="160020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800" b="1" i="1" u="none">
                <a:solidFill>
                  <a:srgbClr val="000000"/>
                </a:solidFill>
                <a:latin typeface="Times New Roman" charset="0"/>
                <a:cs typeface="ＭＳ Ｐゴシック"/>
              </a:rPr>
              <a:t>I finished it.</a:t>
            </a:r>
          </a:p>
        </p:txBody>
      </p:sp>
      <p:sp>
        <p:nvSpPr>
          <p:cNvPr id="49188" name="Text Box 36"/>
          <p:cNvSpPr txBox="1">
            <a:spLocks noChangeArrowheads="1"/>
          </p:cNvSpPr>
          <p:nvPr/>
        </p:nvSpPr>
        <p:spPr bwMode="auto">
          <a:xfrm>
            <a:off x="4648200" y="2590800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800" b="1" i="1" u="none" dirty="0">
                <a:solidFill>
                  <a:srgbClr val="000000"/>
                </a:solidFill>
                <a:latin typeface="Times New Roman" charset="0"/>
                <a:cs typeface="ＭＳ Ｐゴシック"/>
              </a:rPr>
              <a:t>I don</a:t>
            </a:r>
            <a:r>
              <a:rPr lang="ja-JP" altLang="en-US" sz="2800" b="1" i="1" u="none" dirty="0">
                <a:solidFill>
                  <a:srgbClr val="000000"/>
                </a:solidFill>
                <a:latin typeface="Arial"/>
                <a:cs typeface="ＭＳ Ｐゴシック"/>
              </a:rPr>
              <a:t>’</a:t>
            </a:r>
            <a:r>
              <a:rPr lang="en-US" sz="2800" b="1" i="1" u="none" dirty="0">
                <a:solidFill>
                  <a:srgbClr val="000000"/>
                </a:solidFill>
                <a:latin typeface="Times New Roman" charset="0"/>
                <a:cs typeface="ＭＳ Ｐゴシック"/>
              </a:rPr>
              <a:t>t have it with me now.</a:t>
            </a:r>
          </a:p>
        </p:txBody>
      </p:sp>
      <p:sp>
        <p:nvSpPr>
          <p:cNvPr id="49189" name="Text Box 37"/>
          <p:cNvSpPr txBox="1">
            <a:spLocks noChangeArrowheads="1"/>
          </p:cNvSpPr>
          <p:nvPr/>
        </p:nvSpPr>
        <p:spPr bwMode="auto">
          <a:xfrm>
            <a:off x="4800600" y="3443288"/>
            <a:ext cx="3962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800" b="1" i="1" u="none" dirty="0">
                <a:solidFill>
                  <a:srgbClr val="000000"/>
                </a:solidFill>
                <a:latin typeface="Times New Roman" charset="0"/>
                <a:cs typeface="ＭＳ Ｐゴシック"/>
              </a:rPr>
              <a:t>You never believe me.</a:t>
            </a:r>
          </a:p>
        </p:txBody>
      </p:sp>
      <p:sp>
        <p:nvSpPr>
          <p:cNvPr id="49190" name="Text Box 38"/>
          <p:cNvSpPr txBox="1">
            <a:spLocks noChangeArrowheads="1"/>
          </p:cNvSpPr>
          <p:nvPr/>
        </p:nvSpPr>
        <p:spPr bwMode="auto">
          <a:xfrm>
            <a:off x="4800600" y="510540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800" b="1" i="1" u="none">
                <a:solidFill>
                  <a:srgbClr val="000000"/>
                </a:solidFill>
                <a:latin typeface="Times New Roman" charset="0"/>
                <a:cs typeface="ＭＳ Ｐゴシック"/>
              </a:rPr>
              <a:t>F_____ you!</a:t>
            </a:r>
          </a:p>
        </p:txBody>
      </p:sp>
      <p:sp>
        <p:nvSpPr>
          <p:cNvPr id="49191" name="Text Box 39"/>
          <p:cNvSpPr txBox="1">
            <a:spLocks noChangeArrowheads="1"/>
          </p:cNvSpPr>
          <p:nvPr/>
        </p:nvSpPr>
        <p:spPr bwMode="auto">
          <a:xfrm>
            <a:off x="4876800" y="5911850"/>
            <a:ext cx="3962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800" b="1" i="1" u="none" dirty="0">
                <a:solidFill>
                  <a:srgbClr val="000000"/>
                </a:solidFill>
                <a:latin typeface="Times New Roman" charset="0"/>
                <a:cs typeface="ＭＳ Ｐゴシック"/>
              </a:rPr>
              <a:t>Pulls away, glares, &amp; raises fist as if to strike.</a:t>
            </a:r>
          </a:p>
        </p:txBody>
      </p:sp>
      <p:sp>
        <p:nvSpPr>
          <p:cNvPr id="49192" name="Text Box 40"/>
          <p:cNvSpPr txBox="1">
            <a:spLocks noChangeArrowheads="1"/>
          </p:cNvSpPr>
          <p:nvPr/>
        </p:nvSpPr>
        <p:spPr bwMode="auto">
          <a:xfrm>
            <a:off x="304800" y="1463675"/>
            <a:ext cx="4191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800" b="1" i="1" u="none" dirty="0">
                <a:solidFill>
                  <a:srgbClr val="000000"/>
                </a:solidFill>
                <a:latin typeface="Times New Roman" charset="0"/>
                <a:cs typeface="ＭＳ Ｐゴシック"/>
              </a:rPr>
              <a:t>The assignment you </a:t>
            </a:r>
            <a:r>
              <a:rPr lang="en-US" sz="2800" b="1" i="1" u="none" dirty="0" smtClean="0">
                <a:solidFill>
                  <a:srgbClr val="000000"/>
                </a:solidFill>
                <a:latin typeface="Times New Roman" charset="0"/>
                <a:cs typeface="ＭＳ Ｐゴシック"/>
              </a:rPr>
              <a:t>didn‘t </a:t>
            </a:r>
            <a:r>
              <a:rPr lang="en-US" sz="2800" b="1" i="1" u="none" dirty="0">
                <a:solidFill>
                  <a:srgbClr val="000000"/>
                </a:solidFill>
                <a:latin typeface="Times New Roman" charset="0"/>
                <a:cs typeface="ＭＳ Ｐゴシック"/>
              </a:rPr>
              <a:t>finish during class.</a:t>
            </a:r>
          </a:p>
        </p:txBody>
      </p:sp>
      <p:sp>
        <p:nvSpPr>
          <p:cNvPr id="49193" name="Text Box 41"/>
          <p:cNvSpPr txBox="1">
            <a:spLocks noChangeArrowheads="1"/>
          </p:cNvSpPr>
          <p:nvPr/>
        </p:nvSpPr>
        <p:spPr bwMode="auto">
          <a:xfrm>
            <a:off x="228600" y="2590800"/>
            <a:ext cx="426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800" b="1" i="1" u="none" dirty="0" smtClean="0">
                <a:solidFill>
                  <a:srgbClr val="000000"/>
                </a:solidFill>
                <a:latin typeface="Times New Roman" charset="0"/>
                <a:cs typeface="ＭＳ Ｐゴシック"/>
              </a:rPr>
              <a:t>Great, </a:t>
            </a:r>
            <a:r>
              <a:rPr lang="en-US" sz="2800" b="1" i="1" u="none" dirty="0">
                <a:solidFill>
                  <a:srgbClr val="000000"/>
                </a:solidFill>
                <a:latin typeface="Times New Roman" charset="0"/>
                <a:cs typeface="ＭＳ Ｐゴシック"/>
              </a:rPr>
              <a:t>please turn it in now.</a:t>
            </a:r>
          </a:p>
        </p:txBody>
      </p:sp>
      <p:sp>
        <p:nvSpPr>
          <p:cNvPr id="49194" name="Text Box 42"/>
          <p:cNvSpPr txBox="1">
            <a:spLocks noChangeArrowheads="1"/>
          </p:cNvSpPr>
          <p:nvPr/>
        </p:nvSpPr>
        <p:spPr bwMode="auto">
          <a:xfrm>
            <a:off x="304800" y="3240088"/>
            <a:ext cx="411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800" b="1" i="1" u="none">
                <a:solidFill>
                  <a:srgbClr val="000000"/>
                </a:solidFill>
                <a:latin typeface="Times New Roman" charset="0"/>
                <a:cs typeface="ＭＳ Ｐゴシック"/>
              </a:rPr>
              <a:t>You have a choice: turn it in or do it again.</a:t>
            </a:r>
          </a:p>
        </p:txBody>
      </p:sp>
      <p:sp>
        <p:nvSpPr>
          <p:cNvPr id="49195" name="Text Box 43"/>
          <p:cNvSpPr txBox="1">
            <a:spLocks noChangeArrowheads="1"/>
          </p:cNvSpPr>
          <p:nvPr/>
        </p:nvSpPr>
        <p:spPr bwMode="auto">
          <a:xfrm>
            <a:off x="228600" y="4159250"/>
            <a:ext cx="3962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800" b="1" i="1" u="none" dirty="0">
                <a:solidFill>
                  <a:srgbClr val="000000"/>
                </a:solidFill>
                <a:latin typeface="Times New Roman" charset="0"/>
                <a:cs typeface="ＭＳ Ｐゴシック"/>
              </a:rPr>
              <a:t>I guess you</a:t>
            </a:r>
            <a:r>
              <a:rPr lang="ja-JP" altLang="en-US" sz="2800" b="1" i="1" u="none" dirty="0">
                <a:solidFill>
                  <a:srgbClr val="000000"/>
                </a:solidFill>
                <a:latin typeface="Arial"/>
                <a:cs typeface="ＭＳ Ｐゴシック"/>
              </a:rPr>
              <a:t>’</a:t>
            </a:r>
            <a:r>
              <a:rPr lang="en-US" sz="2800" b="1" i="1" u="none" dirty="0" err="1">
                <a:solidFill>
                  <a:srgbClr val="000000"/>
                </a:solidFill>
                <a:latin typeface="Times New Roman" charset="0"/>
                <a:cs typeface="ＭＳ Ｐゴシック"/>
              </a:rPr>
              <a:t>ve</a:t>
            </a:r>
            <a:r>
              <a:rPr lang="en-US" sz="2800" b="1" i="1" u="none" dirty="0">
                <a:solidFill>
                  <a:srgbClr val="000000"/>
                </a:solidFill>
                <a:latin typeface="Times New Roman" charset="0"/>
                <a:cs typeface="ＭＳ Ｐゴシック"/>
              </a:rPr>
              <a:t> made the choice to do it again.</a:t>
            </a:r>
          </a:p>
        </p:txBody>
      </p:sp>
      <p:sp>
        <p:nvSpPr>
          <p:cNvPr id="49196" name="Text Box 44"/>
          <p:cNvSpPr txBox="1">
            <a:spLocks noChangeArrowheads="1"/>
          </p:cNvSpPr>
          <p:nvPr/>
        </p:nvSpPr>
        <p:spPr bwMode="auto">
          <a:xfrm>
            <a:off x="228600" y="5029200"/>
            <a:ext cx="3962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800" b="1" i="1" u="none">
                <a:solidFill>
                  <a:srgbClr val="000000"/>
                </a:solidFill>
                <a:latin typeface="Times New Roman" charset="0"/>
                <a:cs typeface="ＭＳ Ｐゴシック"/>
              </a:rPr>
              <a:t>That</a:t>
            </a:r>
            <a:r>
              <a:rPr lang="ja-JP" altLang="en-US" sz="2800" b="1" i="1" u="none">
                <a:solidFill>
                  <a:srgbClr val="000000"/>
                </a:solidFill>
                <a:latin typeface="Arial"/>
                <a:cs typeface="ＭＳ Ｐゴシック"/>
              </a:rPr>
              <a:t>’</a:t>
            </a:r>
            <a:r>
              <a:rPr lang="en-US" sz="2800" b="1" i="1" u="none">
                <a:solidFill>
                  <a:srgbClr val="000000"/>
                </a:solidFill>
                <a:latin typeface="Times New Roman" charset="0"/>
                <a:cs typeface="ＭＳ Ｐゴシック"/>
              </a:rPr>
              <a:t>s disrespect…go to the office.</a:t>
            </a:r>
          </a:p>
        </p:txBody>
      </p:sp>
      <p:sp>
        <p:nvSpPr>
          <p:cNvPr id="49197" name="Text Box 45"/>
          <p:cNvSpPr txBox="1">
            <a:spLocks noChangeArrowheads="1"/>
          </p:cNvSpPr>
          <p:nvPr/>
        </p:nvSpPr>
        <p:spPr bwMode="auto">
          <a:xfrm>
            <a:off x="304800" y="5943600"/>
            <a:ext cx="3962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800" b="1" i="1" u="none">
                <a:solidFill>
                  <a:srgbClr val="000000"/>
                </a:solidFill>
                <a:latin typeface="Times New Roman" charset="0"/>
                <a:cs typeface="ＭＳ Ｐゴシック"/>
              </a:rPr>
              <a:t>Moves closer…&amp; puts hand on J. shoulder.</a:t>
            </a:r>
          </a:p>
        </p:txBody>
      </p:sp>
      <p:sp>
        <p:nvSpPr>
          <p:cNvPr id="49198" name="Text Box 46"/>
          <p:cNvSpPr txBox="1">
            <a:spLocks noChangeArrowheads="1"/>
          </p:cNvSpPr>
          <p:nvPr/>
        </p:nvSpPr>
        <p:spPr bwMode="auto">
          <a:xfrm>
            <a:off x="4800600" y="426720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800" b="1" i="1" u="none">
                <a:solidFill>
                  <a:srgbClr val="000000"/>
                </a:solidFill>
                <a:latin typeface="Times New Roman" charset="0"/>
                <a:cs typeface="ＭＳ Ｐゴシック"/>
              </a:rPr>
              <a:t>Make me.</a:t>
            </a:r>
          </a:p>
        </p:txBody>
      </p:sp>
    </p:spTree>
    <p:extLst>
      <p:ext uri="{BB962C8B-B14F-4D97-AF65-F5344CB8AC3E}">
        <p14:creationId xmlns:p14="http://schemas.microsoft.com/office/powerpoint/2010/main" val="239197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5" grpId="0"/>
      <p:bldP spid="49186" grpId="0"/>
      <p:bldP spid="49187" grpId="0"/>
      <p:bldP spid="49188" grpId="0"/>
      <p:bldP spid="49189" grpId="0"/>
      <p:bldP spid="49190" grpId="0"/>
      <p:bldP spid="49191" grpId="0"/>
      <p:bldP spid="49192" grpId="0"/>
      <p:bldP spid="49193" grpId="0"/>
      <p:bldP spid="49194" grpId="0"/>
      <p:bldP spid="49195" grpId="0"/>
      <p:bldP spid="49196" grpId="0"/>
      <p:bldP spid="49197" grpId="0"/>
      <p:bldP spid="4919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2400" b="1" smtClean="0">
                <a:cs typeface="+mj-cs"/>
              </a:rPr>
              <a:t>Strategies</a:t>
            </a:r>
            <a:br>
              <a:rPr lang="en-US" sz="2400" b="1" smtClean="0">
                <a:cs typeface="+mj-cs"/>
              </a:rPr>
            </a:br>
            <a:r>
              <a:rPr lang="en-US" b="1" smtClean="0">
                <a:cs typeface="+mj-cs"/>
              </a:rPr>
              <a:t>5. Peak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b="1" dirty="0" smtClean="0">
                <a:solidFill>
                  <a:srgbClr val="007254"/>
                </a:solidFill>
                <a:cs typeface="+mn-cs"/>
              </a:rPr>
              <a:t>Short-term interventions: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Isolation or removal of involved student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Allow time for student to </a:t>
            </a:r>
            <a:r>
              <a:rPr lang="ja-JP" altLang="en-US" dirty="0" smtClean="0">
                <a:latin typeface="Arial"/>
                <a:cs typeface="+mn-cs"/>
              </a:rPr>
              <a:t>“</a:t>
            </a:r>
            <a:r>
              <a:rPr lang="en-US" dirty="0" smtClean="0">
                <a:cs typeface="+mn-cs"/>
              </a:rPr>
              <a:t>cool down</a:t>
            </a:r>
            <a:r>
              <a:rPr lang="ja-JP" altLang="en-US" dirty="0" smtClean="0">
                <a:latin typeface="Arial"/>
                <a:cs typeface="+mn-cs"/>
              </a:rPr>
              <a:t>”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Removal of other students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2400" b="1" smtClean="0">
                <a:cs typeface="+mj-cs"/>
              </a:rPr>
              <a:t>Strategies</a:t>
            </a:r>
            <a:br>
              <a:rPr lang="en-US" sz="2400" b="1" smtClean="0">
                <a:cs typeface="+mj-cs"/>
              </a:rPr>
            </a:br>
            <a:r>
              <a:rPr lang="en-US" b="1" smtClean="0">
                <a:cs typeface="+mj-cs"/>
              </a:rPr>
              <a:t>5. Peak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b="1" dirty="0" smtClean="0">
                <a:cs typeface="+mn-cs"/>
              </a:rPr>
              <a:t>Legal Considerations: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Define Emergency (Safety Plan)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Use of Restraint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Notification/Documentation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Revise FBA/BSP/MEB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Data Collection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Staff Debrief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2400" b="1" u="none">
                <a:solidFill>
                  <a:schemeClr val="tx2"/>
                </a:solidFill>
                <a:cs typeface="+mn-cs"/>
              </a:rPr>
              <a:t>Strategies</a:t>
            </a:r>
            <a:br>
              <a:rPr lang="en-US" sz="2400" b="1" u="none">
                <a:solidFill>
                  <a:schemeClr val="tx2"/>
                </a:solidFill>
                <a:cs typeface="+mn-cs"/>
              </a:rPr>
            </a:br>
            <a:r>
              <a:rPr lang="en-US" sz="4400" b="1" u="none">
                <a:solidFill>
                  <a:schemeClr val="tx2"/>
                </a:solidFill>
                <a:cs typeface="+mn-cs"/>
              </a:rPr>
              <a:t>6. De-escalation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sz="3200" u="none" dirty="0">
                <a:solidFill>
                  <a:srgbClr val="007254"/>
                </a:solidFill>
                <a:cs typeface="+mn-cs"/>
              </a:rPr>
              <a:t>Intervention is focused on monitoring </a:t>
            </a:r>
            <a:r>
              <a:rPr lang="en-US" sz="3200" u="none" dirty="0" smtClean="0">
                <a:solidFill>
                  <a:srgbClr val="007254"/>
                </a:solidFill>
                <a:cs typeface="+mn-cs"/>
              </a:rPr>
              <a:t>for re</a:t>
            </a:r>
            <a:r>
              <a:rPr lang="en-US" sz="3200" u="none" dirty="0">
                <a:solidFill>
                  <a:srgbClr val="007254"/>
                </a:solidFill>
                <a:cs typeface="+mn-cs"/>
              </a:rPr>
              <a:t>-escalation of behavior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Monitor for health/safety of all involved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Avoid blaming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Allow time and space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Engage in independent work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Cool-down time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Determine appropriate time to debrief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2400" b="1" u="none">
                <a:solidFill>
                  <a:schemeClr val="tx2"/>
                </a:solidFill>
                <a:cs typeface="+mn-cs"/>
              </a:rPr>
              <a:t>Strategies</a:t>
            </a:r>
            <a:br>
              <a:rPr lang="en-US" sz="2400" b="1" u="none">
                <a:solidFill>
                  <a:schemeClr val="tx2"/>
                </a:solidFill>
                <a:cs typeface="+mn-cs"/>
              </a:rPr>
            </a:br>
            <a:r>
              <a:rPr lang="en-US" sz="4400" b="1" u="none">
                <a:solidFill>
                  <a:schemeClr val="tx2"/>
                </a:solidFill>
                <a:cs typeface="+mn-cs"/>
              </a:rPr>
              <a:t>7. Recovery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sz="3200" u="none" dirty="0">
                <a:solidFill>
                  <a:srgbClr val="007254"/>
                </a:solidFill>
                <a:cs typeface="+mn-cs"/>
              </a:rPr>
              <a:t>Intervention focuses on returning </a:t>
            </a:r>
            <a:r>
              <a:rPr lang="en-US" sz="3200" u="none" dirty="0" smtClean="0">
                <a:solidFill>
                  <a:srgbClr val="007254"/>
                </a:solidFill>
                <a:cs typeface="+mn-cs"/>
              </a:rPr>
              <a:t>to normal </a:t>
            </a:r>
            <a:r>
              <a:rPr lang="en-US" sz="3200" u="none" dirty="0">
                <a:solidFill>
                  <a:srgbClr val="007254"/>
                </a:solidFill>
                <a:cs typeface="+mn-cs"/>
              </a:rPr>
              <a:t>activities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Follow through with consequences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Positively reinforce any displays of appropriate behavior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Debrief/rehearse problem solving routine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2400" b="1" smtClean="0">
                <a:cs typeface="+mj-cs"/>
              </a:rPr>
              <a:t>Strategies</a:t>
            </a:r>
            <a:br>
              <a:rPr lang="en-US" sz="2400" b="1" smtClean="0">
                <a:cs typeface="+mj-cs"/>
              </a:rPr>
            </a:br>
            <a:r>
              <a:rPr lang="en-US" b="1" smtClean="0">
                <a:cs typeface="+mj-cs"/>
              </a:rPr>
              <a:t>7. Recovery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b="1" dirty="0" smtClean="0">
                <a:solidFill>
                  <a:srgbClr val="007254"/>
                </a:solidFill>
                <a:cs typeface="+mn-cs"/>
              </a:rPr>
              <a:t>Effective Consequences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Does the consequence,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Model, instruct or teach a more appropriate behavior?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Interfere with the flow of the lesson?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Give the learner the choice to redirect and receive instruction?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4400" b="1" u="none">
                <a:solidFill>
                  <a:schemeClr val="tx2"/>
                </a:solidFill>
                <a:cs typeface="+mn-cs"/>
              </a:rPr>
              <a:t>Debriefing Session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182688" y="2017713"/>
            <a:ext cx="7772400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Facilitates transition back to </a:t>
            </a:r>
            <a:r>
              <a:rPr lang="en-US" sz="3200" u="none" dirty="0" smtClean="0">
                <a:cs typeface="+mn-cs"/>
              </a:rPr>
              <a:t>class… </a:t>
            </a:r>
            <a:r>
              <a:rPr lang="en-US" sz="3200" u="none" dirty="0">
                <a:cs typeface="+mn-cs"/>
              </a:rPr>
              <a:t>not further negative consequence.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Goal is to increase appropriate behavior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Focus on problem solving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Pinpoint events that contributed to the incident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Teach replacement behaviors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Debriefing activities and forms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endParaRPr lang="en-US" sz="3200" u="none" dirty="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4400" b="1" u="none">
                <a:solidFill>
                  <a:schemeClr val="tx2"/>
                </a:solidFill>
                <a:cs typeface="+mn-cs"/>
              </a:rPr>
              <a:t>Proactive Strategies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Have </a:t>
            </a:r>
            <a:r>
              <a:rPr lang="en-US" sz="3200" u="none" dirty="0" smtClean="0">
                <a:cs typeface="+mn-cs"/>
              </a:rPr>
              <a:t>school</a:t>
            </a:r>
            <a:r>
              <a:rPr lang="en-US" sz="3200" u="none" dirty="0">
                <a:cs typeface="+mn-cs"/>
              </a:rPr>
              <a:t>-wide </a:t>
            </a:r>
            <a:r>
              <a:rPr lang="en-US" sz="3200" u="none" dirty="0" smtClean="0">
                <a:cs typeface="+mn-cs"/>
              </a:rPr>
              <a:t>PBIS </a:t>
            </a:r>
            <a:r>
              <a:rPr lang="en-US" sz="3200" u="none" dirty="0">
                <a:cs typeface="+mn-cs"/>
              </a:rPr>
              <a:t>in place</a:t>
            </a:r>
          </a:p>
          <a:p>
            <a:pPr marL="609600" indent="-6096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Emphasize quality instruction leading to increased academic </a:t>
            </a:r>
            <a:r>
              <a:rPr lang="en-US" sz="3200" u="none" dirty="0" smtClean="0">
                <a:cs typeface="+mn-cs"/>
              </a:rPr>
              <a:t>engagement</a:t>
            </a:r>
            <a:endParaRPr lang="en-US" sz="3200" u="none" dirty="0">
              <a:cs typeface="+mn-cs"/>
            </a:endParaRPr>
          </a:p>
          <a:p>
            <a:pPr marL="609600" indent="-6096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 u="none" dirty="0">
                <a:cs typeface="+mn-cs"/>
              </a:rPr>
              <a:t>Emphasize teaching and prevention techniques</a:t>
            </a:r>
            <a:endParaRPr lang="en-US" sz="1600" u="none" dirty="0">
              <a:cs typeface="+mn-cs"/>
            </a:endParaRPr>
          </a:p>
          <a:p>
            <a:pPr marL="609600" indent="-6096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endParaRPr lang="en-US" sz="1600" u="none" dirty="0">
              <a:cs typeface="+mn-cs"/>
            </a:endParaRPr>
          </a:p>
        </p:txBody>
      </p:sp>
      <p:pic>
        <p:nvPicPr>
          <p:cNvPr id="44035" name="Picture 6" descr="MMj0318112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76800"/>
            <a:ext cx="25146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4400" b="1" u="none">
                <a:solidFill>
                  <a:schemeClr val="tx2"/>
                </a:solidFill>
                <a:cs typeface="+mn-cs"/>
              </a:rPr>
              <a:t>Share!</a:t>
            </a:r>
          </a:p>
        </p:txBody>
      </p:sp>
      <p:pic>
        <p:nvPicPr>
          <p:cNvPr id="46082" name="Picture 5" descr="MCBD19912_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0"/>
            <a:ext cx="35163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y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57400"/>
            <a:ext cx="3810000" cy="3810000"/>
          </a:xfrm>
          <a:prstGeom prst="rect">
            <a:avLst/>
          </a:prstGeom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4400" b="1" u="none" dirty="0" smtClean="0">
                <a:solidFill>
                  <a:schemeClr val="tx2"/>
                </a:solidFill>
                <a:cs typeface="+mn-cs"/>
              </a:rPr>
              <a:t>Resources</a:t>
            </a:r>
            <a:endParaRPr lang="en-US" sz="4400" b="1" u="none" dirty="0">
              <a:solidFill>
                <a:schemeClr val="tx2"/>
              </a:solidFill>
              <a:cs typeface="+mn-cs"/>
            </a:endParaRPr>
          </a:p>
        </p:txBody>
      </p:sp>
      <p:pic>
        <p:nvPicPr>
          <p:cNvPr id="2" name="Picture 1" descr="defusing bo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6644">
            <a:off x="6161624" y="1657705"/>
            <a:ext cx="2548091" cy="3645186"/>
          </a:xfrm>
          <a:prstGeom prst="rect">
            <a:avLst/>
          </a:prstGeom>
        </p:spPr>
      </p:pic>
      <p:pic>
        <p:nvPicPr>
          <p:cNvPr id="3" name="Picture 2" descr="defusing vide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9297">
            <a:off x="559418" y="2452115"/>
            <a:ext cx="3046213" cy="4036232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762000" y="304800"/>
            <a:ext cx="77930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4400" b="1" u="none">
                <a:solidFill>
                  <a:schemeClr val="tx2"/>
                </a:solidFill>
                <a:cs typeface="+mn-cs"/>
              </a:rPr>
              <a:t>References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838200" y="21336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 dirty="0">
                <a:cs typeface="+mn-cs"/>
              </a:rPr>
              <a:t>Video: Colvin, G. (2004).  </a:t>
            </a:r>
            <a:r>
              <a:rPr lang="en-US" sz="2800" i="1" u="none" dirty="0">
                <a:cs typeface="+mn-cs"/>
              </a:rPr>
              <a:t>Defusing Anger and Aggression.</a:t>
            </a:r>
            <a:r>
              <a:rPr lang="en-US" sz="2800" u="none" dirty="0">
                <a:cs typeface="+mn-cs"/>
              </a:rPr>
              <a:t>  Available from IRIS Media, (877) 343-4747, </a:t>
            </a:r>
            <a:r>
              <a:rPr lang="en-US" sz="2800" u="none" dirty="0">
                <a:cs typeface="+mn-cs"/>
                <a:hlinkClick r:id="rId2"/>
              </a:rPr>
              <a:t>www.lookiris.com</a:t>
            </a:r>
            <a:r>
              <a:rPr lang="en-US" sz="2800" u="none" dirty="0">
                <a:cs typeface="+mn-cs"/>
              </a:rPr>
              <a:t>. 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u="none" dirty="0">
                <a:cs typeface="+mn-cs"/>
              </a:rPr>
              <a:t>Colvin, G (2004). </a:t>
            </a:r>
            <a:r>
              <a:rPr lang="en-US" sz="2800" i="1" u="none" dirty="0">
                <a:cs typeface="+mn-cs"/>
              </a:rPr>
              <a:t>Managing the cycle of acting-out behavior in the classroom.  </a:t>
            </a:r>
            <a:r>
              <a:rPr lang="en-US" sz="2800" u="none" dirty="0">
                <a:cs typeface="+mn-cs"/>
              </a:rPr>
              <a:t>Eugene, Oregon: Behavior Associates</a:t>
            </a:r>
            <a:r>
              <a:rPr lang="en-US" sz="2800" u="none" dirty="0" smtClean="0">
                <a:cs typeface="+mn-cs"/>
              </a:rPr>
              <a:t>.</a:t>
            </a:r>
            <a:endParaRPr lang="en-US" sz="2800" u="none" dirty="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027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9248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cs typeface="+mj-cs"/>
              </a:rPr>
              <a:t>The Escalation Cycle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 					</a:t>
            </a:r>
            <a:endParaRPr lang="en-US" sz="2000" dirty="0" smtClean="0">
              <a:latin typeface="Comic Sans MS" charset="0"/>
              <a:cs typeface="+mj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38200" y="1905000"/>
            <a:ext cx="7794625" cy="4572000"/>
            <a:chOff x="381000" y="1676400"/>
            <a:chExt cx="7794625" cy="4572000"/>
          </a:xfrm>
        </p:grpSpPr>
        <p:graphicFrame>
          <p:nvGraphicFramePr>
            <p:cNvPr id="17409" name="Object 10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7946849"/>
                </p:ext>
              </p:extLst>
            </p:nvPr>
          </p:nvGraphicFramePr>
          <p:xfrm>
            <a:off x="533400" y="1981200"/>
            <a:ext cx="7620000" cy="381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37" name="Chart" r:id="rId5" imgW="3416300" imgH="1727200" progId="Excel.Chart.8">
                    <p:embed/>
                  </p:oleObj>
                </mc:Choice>
                <mc:Fallback>
                  <p:oleObj name="Chart" r:id="rId5" imgW="3416300" imgH="1727200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" y="1981200"/>
                          <a:ext cx="7620000" cy="381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52" name="Text Box 1028"/>
            <p:cNvSpPr txBox="1">
              <a:spLocks noChangeArrowheads="1"/>
            </p:cNvSpPr>
            <p:nvPr/>
          </p:nvSpPr>
          <p:spPr bwMode="auto">
            <a:xfrm>
              <a:off x="457200" y="1676400"/>
              <a:ext cx="7080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Arial" charset="0"/>
                  <a:cs typeface="+mn-cs"/>
                </a:rPr>
                <a:t>High</a:t>
              </a:r>
            </a:p>
          </p:txBody>
        </p:sp>
        <p:sp>
          <p:nvSpPr>
            <p:cNvPr id="27653" name="Text Box 1029"/>
            <p:cNvSpPr txBox="1">
              <a:spLocks noChangeArrowheads="1"/>
            </p:cNvSpPr>
            <p:nvPr/>
          </p:nvSpPr>
          <p:spPr bwMode="auto">
            <a:xfrm>
              <a:off x="381000" y="4572000"/>
              <a:ext cx="6508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>
                  <a:latin typeface="Arial" charset="0"/>
                  <a:cs typeface="+mn-cs"/>
                </a:rPr>
                <a:t>Low</a:t>
              </a:r>
            </a:p>
          </p:txBody>
        </p:sp>
        <p:sp>
          <p:nvSpPr>
            <p:cNvPr id="27654" name="Text Box 1030"/>
            <p:cNvSpPr txBox="1">
              <a:spLocks noChangeArrowheads="1"/>
            </p:cNvSpPr>
            <p:nvPr/>
          </p:nvSpPr>
          <p:spPr bwMode="auto">
            <a:xfrm>
              <a:off x="1219200" y="4419600"/>
              <a:ext cx="7778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>
                  <a:latin typeface="Arial" charset="0"/>
                  <a:cs typeface="+mn-cs"/>
                </a:rPr>
                <a:t>Calm</a:t>
              </a:r>
            </a:p>
          </p:txBody>
        </p:sp>
        <p:sp>
          <p:nvSpPr>
            <p:cNvPr id="27655" name="Text Box 1031"/>
            <p:cNvSpPr txBox="1">
              <a:spLocks noChangeArrowheads="1"/>
            </p:cNvSpPr>
            <p:nvPr/>
          </p:nvSpPr>
          <p:spPr bwMode="auto">
            <a:xfrm>
              <a:off x="4038600" y="2027238"/>
              <a:ext cx="7635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>
                  <a:latin typeface="Arial" charset="0"/>
                  <a:cs typeface="+mn-cs"/>
                </a:rPr>
                <a:t>Peak</a:t>
              </a:r>
            </a:p>
          </p:txBody>
        </p:sp>
        <p:sp>
          <p:nvSpPr>
            <p:cNvPr id="27656" name="Text Box 1032"/>
            <p:cNvSpPr txBox="1">
              <a:spLocks noChangeArrowheads="1"/>
            </p:cNvSpPr>
            <p:nvPr/>
          </p:nvSpPr>
          <p:spPr bwMode="auto">
            <a:xfrm>
              <a:off x="5029200" y="3048000"/>
              <a:ext cx="17383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>
                  <a:latin typeface="Arial" charset="0"/>
                  <a:cs typeface="+mn-cs"/>
                </a:rPr>
                <a:t>De-escalation</a:t>
              </a:r>
            </a:p>
          </p:txBody>
        </p:sp>
        <p:sp>
          <p:nvSpPr>
            <p:cNvPr id="27657" name="Text Box 1033"/>
            <p:cNvSpPr txBox="1">
              <a:spLocks noChangeArrowheads="1"/>
            </p:cNvSpPr>
            <p:nvPr/>
          </p:nvSpPr>
          <p:spPr bwMode="auto">
            <a:xfrm>
              <a:off x="6918325" y="4430713"/>
              <a:ext cx="1257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>
                  <a:latin typeface="Arial" charset="0"/>
                  <a:cs typeface="+mn-cs"/>
                </a:rPr>
                <a:t>Recovery</a:t>
              </a:r>
            </a:p>
          </p:txBody>
        </p:sp>
        <p:sp>
          <p:nvSpPr>
            <p:cNvPr id="27658" name="Text Box 1034"/>
            <p:cNvSpPr txBox="1">
              <a:spLocks noChangeArrowheads="1"/>
            </p:cNvSpPr>
            <p:nvPr/>
          </p:nvSpPr>
          <p:spPr bwMode="auto">
            <a:xfrm>
              <a:off x="2209800" y="2819400"/>
              <a:ext cx="15827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>
                  <a:latin typeface="Arial" charset="0"/>
                  <a:cs typeface="+mn-cs"/>
                </a:rPr>
                <a:t>Acceleration</a:t>
              </a:r>
            </a:p>
          </p:txBody>
        </p:sp>
        <p:sp>
          <p:nvSpPr>
            <p:cNvPr id="27659" name="Text Box 1035"/>
            <p:cNvSpPr txBox="1">
              <a:spLocks noChangeArrowheads="1"/>
            </p:cNvSpPr>
            <p:nvPr/>
          </p:nvSpPr>
          <p:spPr bwMode="auto">
            <a:xfrm>
              <a:off x="2133600" y="3810000"/>
              <a:ext cx="11731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>
                  <a:latin typeface="Arial" charset="0"/>
                  <a:cs typeface="+mn-cs"/>
                </a:rPr>
                <a:t>Agitation</a:t>
              </a:r>
            </a:p>
          </p:txBody>
        </p:sp>
        <p:sp>
          <p:nvSpPr>
            <p:cNvPr id="27660" name="Text Box 1036"/>
            <p:cNvSpPr txBox="1">
              <a:spLocks noChangeArrowheads="1"/>
            </p:cNvSpPr>
            <p:nvPr/>
          </p:nvSpPr>
          <p:spPr bwMode="auto">
            <a:xfrm>
              <a:off x="1981200" y="4237038"/>
              <a:ext cx="9890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>
                  <a:latin typeface="Arial" charset="0"/>
                  <a:cs typeface="+mn-cs"/>
                </a:rPr>
                <a:t>Trigger</a:t>
              </a:r>
            </a:p>
          </p:txBody>
        </p:sp>
        <p:sp>
          <p:nvSpPr>
            <p:cNvPr id="27661" name="Text Box 1037"/>
            <p:cNvSpPr txBox="1">
              <a:spLocks noChangeArrowheads="1"/>
            </p:cNvSpPr>
            <p:nvPr/>
          </p:nvSpPr>
          <p:spPr bwMode="auto">
            <a:xfrm>
              <a:off x="1447800" y="5791200"/>
              <a:ext cx="5029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cs typeface="+mn-cs"/>
                </a:rPr>
                <a:t>Colvin &amp; Sugai, 1989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52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cs typeface="+mj-cs"/>
              </a:rPr>
              <a:t>References (cont.)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>
                <a:cs typeface="+mn-cs"/>
              </a:rPr>
              <a:t>Sprague, J. &amp; Golly, A.  (2005).  </a:t>
            </a:r>
            <a:r>
              <a:rPr lang="en-US" sz="2800" i="1" smtClean="0">
                <a:cs typeface="+mn-cs"/>
              </a:rPr>
              <a:t>Best behavior: Building positive behavior support in schools.  </a:t>
            </a:r>
            <a:r>
              <a:rPr lang="en-US" sz="2800" smtClean="0">
                <a:cs typeface="+mn-cs"/>
              </a:rPr>
              <a:t>Longmont, Colorado: Sopris West.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>
                <a:cs typeface="+mn-cs"/>
              </a:rPr>
              <a:t>Sprick, R. Garrison, M. &amp; Howard, L. (1998). </a:t>
            </a:r>
            <a:r>
              <a:rPr lang="en-US" sz="2800" i="1" smtClean="0">
                <a:cs typeface="+mn-cs"/>
              </a:rPr>
              <a:t>CHAMPs: A proactive and positive approach to classroom management.  </a:t>
            </a:r>
            <a:r>
              <a:rPr lang="en-US" sz="2800" smtClean="0">
                <a:cs typeface="+mn-cs"/>
              </a:rPr>
              <a:t>Longmont, CO: Sopris West.</a:t>
            </a:r>
          </a:p>
          <a:p>
            <a:pPr eaLnBrk="1" hangingPunct="1">
              <a:defRPr/>
            </a:pPr>
            <a:endParaRPr lang="en-US" sz="2800" smtClean="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391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FINAL THOUGHT</a:t>
            </a:r>
            <a:endParaRPr lang="en-US" dirty="0" smtClean="0">
              <a:cs typeface="+mj-cs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438400"/>
            <a:ext cx="7467600" cy="4038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 smtClean="0">
                <a:latin typeface="Times New Roman" charset="0"/>
                <a:cs typeface="+mn-cs"/>
              </a:rPr>
              <a:t>It is always important to remember</a:t>
            </a:r>
            <a:r>
              <a:rPr lang="en-US" i="1" dirty="0" smtClean="0">
                <a:latin typeface="Times New Roman" charset="0"/>
                <a:cs typeface="+mn-cs"/>
              </a:rPr>
              <a:t>, </a:t>
            </a:r>
          </a:p>
          <a:p>
            <a:pPr marL="0" indent="0" eaLnBrk="1" hangingPunct="1">
              <a:buNone/>
              <a:defRPr/>
            </a:pPr>
            <a:r>
              <a:rPr lang="en-US" i="1" dirty="0" smtClean="0">
                <a:latin typeface="Times New Roman" charset="0"/>
                <a:cs typeface="+mn-cs"/>
              </a:rPr>
              <a:t>“</a:t>
            </a:r>
            <a:r>
              <a:rPr lang="en-US" i="1" dirty="0">
                <a:latin typeface="Times New Roman" charset="0"/>
                <a:cs typeface="+mn-cs"/>
              </a:rPr>
              <a:t>I</a:t>
            </a:r>
            <a:r>
              <a:rPr lang="en-US" i="1" dirty="0" smtClean="0">
                <a:latin typeface="Times New Roman" charset="0"/>
                <a:cs typeface="+mn-cs"/>
              </a:rPr>
              <a:t>f you inadvertently assist the student to escalate, do not be concerned; you will get another chance to do it right the next time around.” </a:t>
            </a:r>
          </a:p>
          <a:p>
            <a:pPr marL="0" indent="0" eaLnBrk="1" hangingPunct="1">
              <a:buNone/>
              <a:defRPr/>
            </a:pPr>
            <a:r>
              <a:rPr lang="en-US" sz="2600" dirty="0" smtClean="0">
                <a:latin typeface="Times New Roman" charset="0"/>
                <a:cs typeface="+mn-cs"/>
              </a:rPr>
              <a:t>(Geoff Colvin,1989).</a:t>
            </a:r>
            <a:endParaRPr lang="en-US" dirty="0" smtClean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02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Functional Behavioral Assessment (FBA) &amp; Behavior Support Planning (BSP)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Managing Escalating Behavior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5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609600" y="2209800"/>
            <a:ext cx="731043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marL="342900" indent="-342900" algn="l">
              <a:spcAft>
                <a:spcPts val="1800"/>
              </a:spcAft>
              <a:buFont typeface="Arial"/>
              <a:buChar char="•"/>
            </a:pPr>
            <a:r>
              <a:rPr lang="en-US" sz="2400" u="none" dirty="0">
                <a:solidFill>
                  <a:srgbClr val="000000"/>
                </a:solidFill>
                <a:latin typeface="+mj-lt"/>
              </a:rPr>
              <a:t>S</a:t>
            </a:r>
            <a:r>
              <a:rPr lang="en-US" sz="2400" u="none" dirty="0" smtClean="0">
                <a:solidFill>
                  <a:srgbClr val="000000"/>
                </a:solidFill>
                <a:latin typeface="+mj-lt"/>
              </a:rPr>
              <a:t>olutions </a:t>
            </a:r>
            <a:r>
              <a:rPr lang="en-US" sz="2400" u="none" dirty="0">
                <a:solidFill>
                  <a:srgbClr val="000000"/>
                </a:solidFill>
                <a:latin typeface="+mj-lt"/>
              </a:rPr>
              <a:t>focus on environmental events and skill deficits, not </a:t>
            </a:r>
            <a:r>
              <a:rPr lang="ja-JP" altLang="en-US" sz="2400" u="none" dirty="0">
                <a:solidFill>
                  <a:srgbClr val="000000"/>
                </a:solidFill>
                <a:latin typeface="+mj-lt"/>
              </a:rPr>
              <a:t>“</a:t>
            </a:r>
            <a:r>
              <a:rPr lang="en-US" sz="2400" u="none" dirty="0">
                <a:solidFill>
                  <a:srgbClr val="000000"/>
                </a:solidFill>
                <a:latin typeface="+mj-lt"/>
              </a:rPr>
              <a:t>within person</a:t>
            </a:r>
            <a:r>
              <a:rPr lang="ja-JP" altLang="en-US" sz="2400" u="none" dirty="0">
                <a:solidFill>
                  <a:srgbClr val="000000"/>
                </a:solidFill>
                <a:latin typeface="+mj-lt"/>
              </a:rPr>
              <a:t>”</a:t>
            </a:r>
            <a:r>
              <a:rPr lang="en-US" sz="2400" u="none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u="none" dirty="0" smtClean="0">
                <a:solidFill>
                  <a:srgbClr val="000000"/>
                </a:solidFill>
                <a:latin typeface="+mj-lt"/>
              </a:rPr>
              <a:t>pathologies</a:t>
            </a:r>
          </a:p>
          <a:p>
            <a:pPr marL="342900" indent="-342900" algn="l">
              <a:spcAft>
                <a:spcPts val="1800"/>
              </a:spcAft>
              <a:buFont typeface="Arial"/>
              <a:buChar char="•"/>
            </a:pPr>
            <a:r>
              <a:rPr lang="en-US" sz="2400" u="none" dirty="0" smtClean="0">
                <a:solidFill>
                  <a:srgbClr val="000000"/>
                </a:solidFill>
                <a:latin typeface="+mj-lt"/>
              </a:rPr>
              <a:t>What </a:t>
            </a:r>
            <a:r>
              <a:rPr lang="en-US" sz="2400" u="none" dirty="0">
                <a:solidFill>
                  <a:srgbClr val="000000"/>
                </a:solidFill>
                <a:latin typeface="+mj-lt"/>
              </a:rPr>
              <a:t>triggers and maintains the behavior</a:t>
            </a:r>
            <a:r>
              <a:rPr lang="en-US" sz="2400" u="none" dirty="0" smtClean="0">
                <a:solidFill>
                  <a:srgbClr val="000000"/>
                </a:solidFill>
                <a:latin typeface="+mj-lt"/>
              </a:rPr>
              <a:t>?</a:t>
            </a:r>
          </a:p>
          <a:p>
            <a:pPr marL="342900" indent="-342900" algn="l">
              <a:spcAft>
                <a:spcPts val="1800"/>
              </a:spcAft>
              <a:buFont typeface="Arial"/>
              <a:buChar char="•"/>
            </a:pPr>
            <a:r>
              <a:rPr lang="en-US" sz="2400" u="none" dirty="0" smtClean="0">
                <a:solidFill>
                  <a:srgbClr val="000000"/>
                </a:solidFill>
                <a:latin typeface="+mj-lt"/>
              </a:rPr>
              <a:t>How </a:t>
            </a:r>
            <a:r>
              <a:rPr lang="en-US" sz="2400" u="none" dirty="0">
                <a:solidFill>
                  <a:srgbClr val="000000"/>
                </a:solidFill>
                <a:latin typeface="+mj-lt"/>
              </a:rPr>
              <a:t>can we proactively prevent the </a:t>
            </a:r>
            <a:r>
              <a:rPr lang="en-US" sz="2400" u="none" dirty="0" smtClean="0">
                <a:solidFill>
                  <a:srgbClr val="000000"/>
                </a:solidFill>
                <a:latin typeface="+mj-lt"/>
              </a:rPr>
              <a:t>behavior?</a:t>
            </a:r>
            <a:endParaRPr lang="en-US" sz="2400" u="none" dirty="0">
              <a:solidFill>
                <a:srgbClr val="000000"/>
              </a:solidFill>
              <a:latin typeface="+mj-lt"/>
            </a:endParaRPr>
          </a:p>
          <a:p>
            <a:pPr marL="342900" indent="-342900" algn="l">
              <a:spcAft>
                <a:spcPts val="1800"/>
              </a:spcAft>
              <a:buFont typeface="Arial"/>
              <a:buChar char="•"/>
            </a:pPr>
            <a:r>
              <a:rPr lang="en-US" sz="2400" u="none" dirty="0" smtClean="0">
                <a:solidFill>
                  <a:srgbClr val="000000"/>
                </a:solidFill>
                <a:latin typeface="+mj-lt"/>
              </a:rPr>
              <a:t>What </a:t>
            </a:r>
            <a:r>
              <a:rPr lang="en-US" sz="2400" u="none" dirty="0">
                <a:solidFill>
                  <a:srgbClr val="000000"/>
                </a:solidFill>
                <a:latin typeface="+mj-lt"/>
              </a:rPr>
              <a:t>skills does the </a:t>
            </a:r>
            <a:r>
              <a:rPr lang="en-US" sz="2400" u="none" dirty="0" smtClean="0">
                <a:solidFill>
                  <a:srgbClr val="000000"/>
                </a:solidFill>
                <a:latin typeface="+mj-lt"/>
              </a:rPr>
              <a:t>student </a:t>
            </a:r>
            <a:r>
              <a:rPr lang="en-US" sz="2400" u="none" dirty="0">
                <a:solidFill>
                  <a:srgbClr val="000000"/>
                </a:solidFill>
                <a:latin typeface="+mj-lt"/>
              </a:rPr>
              <a:t>lack</a:t>
            </a:r>
            <a:r>
              <a:rPr lang="en-US" sz="2400" u="none" dirty="0" smtClean="0">
                <a:solidFill>
                  <a:srgbClr val="000000"/>
                </a:solidFill>
                <a:latin typeface="+mj-lt"/>
              </a:rPr>
              <a:t>?</a:t>
            </a:r>
            <a:endParaRPr lang="en-US" sz="2400" b="1" i="1" u="none" dirty="0">
              <a:solidFill>
                <a:srgbClr val="000000"/>
              </a:solidFill>
              <a:latin typeface="+mj-lt"/>
            </a:endParaRPr>
          </a:p>
          <a:p>
            <a:pPr>
              <a:spcAft>
                <a:spcPts val="1800"/>
              </a:spcAft>
            </a:pPr>
            <a:r>
              <a:rPr lang="en-US" sz="2400" b="1" u="none" dirty="0" smtClean="0">
                <a:solidFill>
                  <a:srgbClr val="000000"/>
                </a:solidFill>
                <a:latin typeface="+mj-lt"/>
              </a:rPr>
              <a:t>Emphasis </a:t>
            </a:r>
            <a:r>
              <a:rPr lang="en-US" sz="2400" b="1" u="none" dirty="0">
                <a:solidFill>
                  <a:srgbClr val="000000"/>
                </a:solidFill>
                <a:latin typeface="+mj-lt"/>
              </a:rPr>
              <a:t>is on changing the </a:t>
            </a:r>
            <a:r>
              <a:rPr lang="en-US" sz="2400" b="1" u="none" dirty="0" smtClean="0">
                <a:solidFill>
                  <a:srgbClr val="000000"/>
                </a:solidFill>
                <a:latin typeface="+mj-lt"/>
              </a:rPr>
              <a:t>student’s </a:t>
            </a:r>
            <a:r>
              <a:rPr lang="en-US" sz="2400" b="1" u="none" dirty="0">
                <a:solidFill>
                  <a:srgbClr val="000000"/>
                </a:solidFill>
                <a:latin typeface="+mj-lt"/>
              </a:rPr>
              <a:t>environment and teaching skills rather than </a:t>
            </a:r>
            <a:r>
              <a:rPr lang="ja-JP" altLang="en-US" sz="2400" b="1" u="none" dirty="0">
                <a:solidFill>
                  <a:srgbClr val="000000"/>
                </a:solidFill>
                <a:latin typeface="+mj-lt"/>
              </a:rPr>
              <a:t>“</a:t>
            </a:r>
            <a:r>
              <a:rPr lang="en-US" sz="2400" b="1" u="none" dirty="0">
                <a:solidFill>
                  <a:srgbClr val="000000"/>
                </a:solidFill>
                <a:latin typeface="+mj-lt"/>
              </a:rPr>
              <a:t>fixing the person</a:t>
            </a:r>
            <a:r>
              <a:rPr lang="ja-JP" altLang="en-US" sz="2400" b="1" u="none" dirty="0">
                <a:solidFill>
                  <a:srgbClr val="000000"/>
                </a:solidFill>
                <a:latin typeface="+mj-lt"/>
              </a:rPr>
              <a:t>”</a:t>
            </a:r>
            <a:endParaRPr lang="en-US" sz="2400" b="1" u="none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Based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Behavior is </a:t>
            </a:r>
            <a:r>
              <a:rPr lang="en-US" b="1" dirty="0" smtClean="0">
                <a:solidFill>
                  <a:srgbClr val="000000"/>
                </a:solidFill>
              </a:rPr>
              <a:t>Functional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209800"/>
            <a:ext cx="8001000" cy="41148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It serves a purpose</a:t>
            </a:r>
          </a:p>
          <a:p>
            <a:pPr eaLnBrk="1" hangingPunct="1"/>
            <a:endParaRPr lang="en-US" sz="1000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Obtain or Escape</a:t>
            </a:r>
          </a:p>
          <a:p>
            <a:pPr eaLnBrk="1" hangingPunct="1"/>
            <a:endParaRPr lang="en-US" sz="1000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The consequence or result of a behavior affects the future occurrence of the behavior</a:t>
            </a:r>
          </a:p>
          <a:p>
            <a:pPr eaLnBrk="1" hangingPunct="1"/>
            <a:endParaRPr lang="en-US" sz="1000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Kids figure out how to get their needs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met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2867" y="2369778"/>
            <a:ext cx="264499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none" dirty="0">
                <a:solidFill>
                  <a:srgbClr val="000000"/>
                </a:solidFill>
                <a:latin typeface="+mj-lt"/>
                <a:cs typeface="Candara"/>
              </a:rPr>
              <a:t>Problem Behavior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5472" y="424934"/>
            <a:ext cx="169564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none" dirty="0">
                <a:solidFill>
                  <a:schemeClr val="tx1"/>
                </a:solidFill>
                <a:latin typeface="+mj-lt"/>
                <a:cs typeface="Candara"/>
              </a:rPr>
              <a:t>Functions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0710" y="3209498"/>
            <a:ext cx="1078991" cy="461665"/>
          </a:xfrm>
          <a:prstGeom prst="rect">
            <a:avLst/>
          </a:prstGeom>
          <a:solidFill>
            <a:srgbClr val="C7FF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none" dirty="0">
                <a:solidFill>
                  <a:srgbClr val="000000"/>
                </a:solidFill>
                <a:latin typeface="+mj-lt"/>
                <a:cs typeface="Candara"/>
              </a:rPr>
              <a:t>Obtain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87859" y="3209498"/>
            <a:ext cx="125469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none" dirty="0">
                <a:solidFill>
                  <a:srgbClr val="000000"/>
                </a:solidFill>
                <a:latin typeface="+mj-lt"/>
                <a:cs typeface="Candara"/>
              </a:rPr>
              <a:t>Escape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2728" y="4350798"/>
            <a:ext cx="170341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none" dirty="0">
                <a:solidFill>
                  <a:srgbClr val="000000"/>
                </a:solidFill>
                <a:latin typeface="+mj-lt"/>
                <a:cs typeface="Candara"/>
              </a:rPr>
              <a:t>Sensory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none" dirty="0">
                <a:solidFill>
                  <a:srgbClr val="000000"/>
                </a:solidFill>
                <a:latin typeface="+mj-lt"/>
                <a:cs typeface="Candara"/>
              </a:rPr>
              <a:t>Stimulation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3975" y="4720131"/>
            <a:ext cx="141622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none" dirty="0">
                <a:solidFill>
                  <a:srgbClr val="000000"/>
                </a:solidFill>
                <a:latin typeface="+mj-lt"/>
                <a:cs typeface="Candara"/>
              </a:rPr>
              <a:t>Attention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96168" y="4350798"/>
            <a:ext cx="1306367" cy="830997"/>
          </a:xfrm>
          <a:prstGeom prst="rect">
            <a:avLst/>
          </a:prstGeom>
          <a:solidFill>
            <a:srgbClr val="FFF5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none" dirty="0">
                <a:solidFill>
                  <a:srgbClr val="000000"/>
                </a:solidFill>
                <a:latin typeface="+mj-lt"/>
                <a:cs typeface="Candara"/>
              </a:rPr>
              <a:t>Tangible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none" dirty="0">
                <a:solidFill>
                  <a:srgbClr val="000000"/>
                </a:solidFill>
                <a:latin typeface="+mj-lt"/>
                <a:cs typeface="Candara"/>
              </a:rPr>
              <a:t>Activity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3226" y="5614735"/>
            <a:ext cx="787395" cy="461665"/>
          </a:xfrm>
          <a:prstGeom prst="rect">
            <a:avLst/>
          </a:prstGeom>
          <a:solidFill>
            <a:srgbClr val="FFF5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none" dirty="0">
                <a:solidFill>
                  <a:srgbClr val="000000"/>
                </a:solidFill>
                <a:latin typeface="+mj-lt"/>
                <a:cs typeface="Candara"/>
              </a:rPr>
              <a:t>Peer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12174" y="5614737"/>
            <a:ext cx="889987" cy="461665"/>
          </a:xfrm>
          <a:prstGeom prst="rect">
            <a:avLst/>
          </a:prstGeom>
          <a:solidFill>
            <a:srgbClr val="FFF5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none" dirty="0">
                <a:solidFill>
                  <a:srgbClr val="000000"/>
                </a:solidFill>
                <a:latin typeface="+mj-lt"/>
                <a:cs typeface="Candara"/>
              </a:rPr>
              <a:t>Adult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3940" y="1082842"/>
            <a:ext cx="338226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none" dirty="0">
                <a:solidFill>
                  <a:schemeClr val="tx1"/>
                </a:solidFill>
                <a:latin typeface="+mj-lt"/>
                <a:cs typeface="Candara"/>
              </a:rPr>
              <a:t>Positive Reinforcement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none" dirty="0">
                <a:solidFill>
                  <a:schemeClr val="tx1"/>
                </a:solidFill>
                <a:latin typeface="+mj-lt"/>
                <a:cs typeface="Candara"/>
              </a:rPr>
              <a:t>a behavior is strengthened by getting a desired condition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57168" y="1082842"/>
            <a:ext cx="3599021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none" dirty="0">
                <a:solidFill>
                  <a:schemeClr val="tx1"/>
                </a:solidFill>
                <a:latin typeface="+mj-lt"/>
                <a:cs typeface="Candara"/>
              </a:rPr>
              <a:t>Negative Reinforcement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none" dirty="0">
                <a:solidFill>
                  <a:schemeClr val="tx1"/>
                </a:solidFill>
                <a:latin typeface="+mj-lt"/>
                <a:cs typeface="Candara"/>
              </a:rPr>
              <a:t> a behavior is strengthened by stopping an undesirable condition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2406650" y="2762250"/>
            <a:ext cx="636588" cy="447675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664200" y="2762250"/>
            <a:ext cx="708025" cy="447675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19425" y="3440113"/>
            <a:ext cx="2668588" cy="1587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3559969" y="4079082"/>
            <a:ext cx="1279525" cy="1587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97350" y="3441700"/>
            <a:ext cx="2197100" cy="914400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2573338" y="3440113"/>
            <a:ext cx="1624012" cy="915987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4526756" y="5398294"/>
            <a:ext cx="433388" cy="0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3558382" y="5398294"/>
            <a:ext cx="431800" cy="1587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1523206" y="2607469"/>
            <a:ext cx="1203325" cy="1588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6221413" y="2608263"/>
            <a:ext cx="1201737" cy="1587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75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Behavior is </a:t>
            </a:r>
            <a:r>
              <a:rPr lang="en-US" b="1" dirty="0">
                <a:solidFill>
                  <a:schemeClr val="tx1"/>
                </a:solidFill>
              </a:rPr>
              <a:t>Predictable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en-US" dirty="0">
                <a:solidFill>
                  <a:srgbClr val="000000"/>
                </a:solidFill>
              </a:rPr>
              <a:t>Environmental conditions set-up, set-off, or maintain problem behavior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en-US" dirty="0">
                <a:solidFill>
                  <a:srgbClr val="000000"/>
                </a:solidFill>
              </a:rPr>
              <a:t>Antecedents predict when a behavior will occur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en-US" dirty="0">
                <a:solidFill>
                  <a:srgbClr val="000000"/>
                </a:solidFill>
              </a:rPr>
              <a:t>Consequences maintain behavior (problem or desired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8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4400" u="none" dirty="0" smtClean="0">
                <a:solidFill>
                  <a:schemeClr val="tx2"/>
                </a:solidFill>
                <a:cs typeface="+mn-cs"/>
              </a:rPr>
              <a:t>Escalating Behavior</a:t>
            </a:r>
            <a:endParaRPr lang="en-US" sz="4400" u="none" dirty="0">
              <a:solidFill>
                <a:schemeClr val="tx2"/>
              </a:solidFill>
              <a:cs typeface="+mn-cs"/>
            </a:endParaRPr>
          </a:p>
        </p:txBody>
      </p:sp>
      <p:pic>
        <p:nvPicPr>
          <p:cNvPr id="15365" name="Picture 5" descr="Phases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86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8229600" cy="7620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charset="0"/>
              </a:rPr>
              <a:t>FBA Process Has 4 Components</a:t>
            </a:r>
          </a:p>
        </p:txBody>
      </p:sp>
      <p:sp>
        <p:nvSpPr>
          <p:cNvPr id="3072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0"/>
            <a:ext cx="8534400" cy="4038600"/>
          </a:xfrm>
        </p:spPr>
        <p:txBody>
          <a:bodyPr vert="horz"/>
          <a:lstStyle/>
          <a:p>
            <a:pPr eaLnBrk="1" hangingPunct="1">
              <a:buFont typeface="Trebuchet MS" charset="0"/>
              <a:buAutoNum type="arabicPeriod"/>
            </a:pPr>
            <a:r>
              <a:rPr lang="en-US" sz="4000" dirty="0" smtClean="0">
                <a:latin typeface="+mj-lt"/>
                <a:ea typeface="ＭＳ Ｐゴシック" charset="0"/>
                <a:cs typeface="ＭＳ Ｐゴシック" charset="0"/>
              </a:rPr>
              <a:t>Functional Behavioral Assessment</a:t>
            </a:r>
            <a:endParaRPr lang="en-US" sz="4000" dirty="0">
              <a:latin typeface="+mj-lt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rebuchet MS" charset="0"/>
              <a:buAutoNum type="arabicPeriod"/>
            </a:pPr>
            <a:r>
              <a:rPr lang="en-US" sz="4000" dirty="0">
                <a:latin typeface="+mj-lt"/>
                <a:ea typeface="ＭＳ Ｐゴシック" charset="0"/>
                <a:cs typeface="ＭＳ Ｐゴシック" charset="0"/>
              </a:rPr>
              <a:t>Behavior </a:t>
            </a:r>
            <a:r>
              <a:rPr lang="en-US" sz="4000" dirty="0" smtClean="0">
                <a:latin typeface="+mj-lt"/>
                <a:ea typeface="ＭＳ Ｐゴシック" charset="0"/>
                <a:cs typeface="ＭＳ Ｐゴシック" charset="0"/>
              </a:rPr>
              <a:t>Support </a:t>
            </a:r>
            <a:r>
              <a:rPr lang="en-US" sz="4000" dirty="0">
                <a:latin typeface="+mj-lt"/>
                <a:ea typeface="ＭＳ Ｐゴシック" charset="0"/>
                <a:cs typeface="ＭＳ Ｐゴシック" charset="0"/>
              </a:rPr>
              <a:t>Plan</a:t>
            </a:r>
          </a:p>
          <a:p>
            <a:pPr eaLnBrk="1" hangingPunct="1">
              <a:buFont typeface="Trebuchet MS" charset="0"/>
              <a:buAutoNum type="arabicPeriod"/>
            </a:pPr>
            <a:r>
              <a:rPr lang="en-US" sz="4000" dirty="0">
                <a:latin typeface="+mj-lt"/>
                <a:ea typeface="ＭＳ Ｐゴシック" charset="0"/>
                <a:cs typeface="ＭＳ Ｐゴシック" charset="0"/>
              </a:rPr>
              <a:t>Implementation</a:t>
            </a:r>
          </a:p>
          <a:p>
            <a:pPr eaLnBrk="1" hangingPunct="1">
              <a:buFont typeface="Trebuchet MS" charset="0"/>
              <a:buAutoNum type="arabicPeriod"/>
            </a:pPr>
            <a:r>
              <a:rPr lang="en-US" sz="4000" dirty="0" smtClean="0">
                <a:latin typeface="+mj-lt"/>
                <a:ea typeface="ＭＳ Ｐゴシック" charset="0"/>
                <a:cs typeface="ＭＳ Ｐゴシック" charset="0"/>
              </a:rPr>
              <a:t>Monitoring</a:t>
            </a:r>
            <a:endParaRPr lang="en-US" sz="4000" dirty="0"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8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Behavior is </a:t>
            </a:r>
            <a:r>
              <a:rPr lang="en-US" b="1" dirty="0">
                <a:solidFill>
                  <a:srgbClr val="000000"/>
                </a:solidFill>
              </a:rPr>
              <a:t>Changeable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590800"/>
            <a:ext cx="7391400" cy="2971800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Make the problem </a:t>
            </a:r>
            <a:r>
              <a:rPr lang="en-US" dirty="0" smtClean="0">
                <a:solidFill>
                  <a:srgbClr val="000000"/>
                </a:solidFill>
              </a:rPr>
              <a:t>behavior, </a:t>
            </a:r>
          </a:p>
          <a:p>
            <a:pPr fontAlgn="auto">
              <a:spcBef>
                <a:spcPts val="0"/>
              </a:spcBef>
              <a:spcAft>
                <a:spcPts val="1800"/>
              </a:spcAft>
              <a:buSzPct val="100000"/>
              <a:buFont typeface="Wingdings" charset="2"/>
              <a:buChar char="ü"/>
              <a:defRPr/>
            </a:pP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Irrelevant</a:t>
            </a:r>
            <a:endParaRPr lang="en-US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buSzPct val="100000"/>
              <a:buFont typeface="Wingdings" charset="2"/>
              <a:buChar char="ü"/>
              <a:defRPr/>
            </a:pP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Inefficient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buSzPct val="100000"/>
              <a:buFont typeface="Wingdings" charset="2"/>
              <a:buChar char="ü"/>
              <a:defRPr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Ineffective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9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Escalating Phases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Calm</a:t>
            </a:r>
          </a:p>
          <a:p>
            <a:pPr lvl="1" eaLnBrk="1" hangingPunct="1">
              <a:defRPr/>
            </a:pPr>
            <a:r>
              <a:rPr lang="en-US" sz="2000" dirty="0" smtClean="0"/>
              <a:t>Student is </a:t>
            </a:r>
            <a:r>
              <a:rPr lang="en-US" sz="2000" u="sng" dirty="0" smtClean="0"/>
              <a:t>cooperative</a:t>
            </a:r>
            <a:endParaRPr lang="en-US" sz="2000" dirty="0" smtClean="0"/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Trigger</a:t>
            </a:r>
          </a:p>
          <a:p>
            <a:pPr lvl="1" eaLnBrk="1" hangingPunct="1">
              <a:defRPr/>
            </a:pPr>
            <a:r>
              <a:rPr lang="en-US" sz="2000" dirty="0" smtClean="0"/>
              <a:t>Student experiences a series of unresolved </a:t>
            </a:r>
            <a:r>
              <a:rPr lang="en-US" sz="2000" u="sng" dirty="0" smtClean="0"/>
              <a:t>conflicts</a:t>
            </a:r>
            <a:endParaRPr lang="en-US" sz="2000" dirty="0" smtClean="0"/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Agitation</a:t>
            </a:r>
          </a:p>
          <a:p>
            <a:pPr lvl="1" eaLnBrk="1" hangingPunct="1">
              <a:defRPr/>
            </a:pPr>
            <a:r>
              <a:rPr lang="en-US" sz="2000" dirty="0" smtClean="0"/>
              <a:t>Student exhibits increase in </a:t>
            </a:r>
            <a:r>
              <a:rPr lang="en-US" sz="2000" u="sng" dirty="0" smtClean="0"/>
              <a:t>unfocused</a:t>
            </a:r>
            <a:r>
              <a:rPr lang="en-US" sz="2000" dirty="0" smtClean="0"/>
              <a:t> behavior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Acceleration</a:t>
            </a:r>
          </a:p>
          <a:p>
            <a:pPr lvl="1" eaLnBrk="1" hangingPunct="1">
              <a:defRPr/>
            </a:pPr>
            <a:r>
              <a:rPr lang="en-US" sz="2000" dirty="0" smtClean="0"/>
              <a:t>Student displays </a:t>
            </a:r>
            <a:r>
              <a:rPr lang="en-US" sz="2000" u="sng" dirty="0" smtClean="0"/>
              <a:t>focused</a:t>
            </a:r>
            <a:r>
              <a:rPr lang="en-US" sz="2000" dirty="0" smtClean="0"/>
              <a:t> behavior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36868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295400"/>
            <a:ext cx="3810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Peak</a:t>
            </a:r>
          </a:p>
          <a:p>
            <a:pPr lvl="1" eaLnBrk="1" hangingPunct="1">
              <a:defRPr/>
            </a:pPr>
            <a:r>
              <a:rPr lang="en-US" sz="2000" smtClean="0"/>
              <a:t>Student is out of control and displays </a:t>
            </a:r>
            <a:r>
              <a:rPr lang="en-US" sz="2000" u="sng" smtClean="0"/>
              <a:t>most</a:t>
            </a:r>
            <a:r>
              <a:rPr lang="en-US" sz="2000" smtClean="0"/>
              <a:t> severe problem behavior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De-escalation</a:t>
            </a:r>
          </a:p>
          <a:p>
            <a:pPr lvl="1" eaLnBrk="1" hangingPunct="1">
              <a:defRPr/>
            </a:pPr>
            <a:r>
              <a:rPr lang="en-US" sz="2000" smtClean="0"/>
              <a:t>Student displays </a:t>
            </a:r>
            <a:r>
              <a:rPr lang="en-US" sz="2000" u="sng" smtClean="0"/>
              <a:t>confusion</a:t>
            </a:r>
            <a:r>
              <a:rPr lang="en-US" sz="2000" smtClean="0"/>
              <a:t> but with decreases in severe behavior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Recovery</a:t>
            </a:r>
          </a:p>
          <a:p>
            <a:pPr lvl="1" eaLnBrk="1" hangingPunct="1">
              <a:defRPr/>
            </a:pPr>
            <a:r>
              <a:rPr lang="en-US" sz="2000" smtClean="0"/>
              <a:t>Student displays eagerness to participate in </a:t>
            </a:r>
            <a:r>
              <a:rPr lang="en-US" sz="2000" u="sng" smtClean="0"/>
              <a:t>non-engagement</a:t>
            </a:r>
            <a:r>
              <a:rPr lang="en-US" sz="2000" smtClean="0"/>
              <a:t> activities</a:t>
            </a:r>
          </a:p>
          <a:p>
            <a:pPr lvl="1"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119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8229600" cy="6096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ea typeface="ＭＳ Ｐゴシック" charset="0"/>
                <a:cs typeface="ＭＳ Ｐゴシック" charset="0"/>
              </a:rPr>
              <a:t>Information Gathered for FBA</a:t>
            </a:r>
            <a:endParaRPr lang="en-US" sz="4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057400"/>
            <a:ext cx="7391400" cy="4495800"/>
          </a:xfrm>
        </p:spPr>
        <p:txBody>
          <a:bodyPr vert="horz"/>
          <a:lstStyle/>
          <a:p>
            <a:pPr eaLnBrk="1" hangingPunct="1"/>
            <a:r>
              <a:rPr lang="en-US" dirty="0" smtClean="0">
                <a:latin typeface="+mj-lt"/>
                <a:ea typeface="ヒラギノ角ゴ Pro W3" charset="0"/>
                <a:cs typeface="ヒラギノ角ゴ Pro W3" charset="0"/>
              </a:rPr>
              <a:t>Records </a:t>
            </a:r>
            <a:r>
              <a:rPr lang="en-US" dirty="0">
                <a:latin typeface="+mj-lt"/>
                <a:ea typeface="ヒラギノ角ゴ Pro W3" charset="0"/>
                <a:cs typeface="ヒラギノ角ゴ Pro W3" charset="0"/>
              </a:rPr>
              <a:t>Review</a:t>
            </a:r>
          </a:p>
          <a:p>
            <a:pPr eaLnBrk="1" hangingPunct="1"/>
            <a:r>
              <a:rPr lang="en-US" dirty="0">
                <a:latin typeface="+mj-lt"/>
                <a:ea typeface="ヒラギノ角ゴ Pro W3" charset="0"/>
                <a:cs typeface="ヒラギノ角ゴ Pro W3" charset="0"/>
              </a:rPr>
              <a:t>ABC Analysis</a:t>
            </a:r>
          </a:p>
          <a:p>
            <a:pPr eaLnBrk="1" hangingPunct="1"/>
            <a:r>
              <a:rPr lang="en-US" dirty="0">
                <a:latin typeface="+mj-lt"/>
                <a:ea typeface="ヒラギノ角ゴ Pro W3" charset="0"/>
                <a:cs typeface="ヒラギノ角ゴ Pro W3" charset="0"/>
              </a:rPr>
              <a:t>Routines Analysis</a:t>
            </a:r>
          </a:p>
          <a:p>
            <a:pPr marL="635000" lvl="1" indent="-342900" eaLnBrk="1" hangingPunct="1"/>
            <a:r>
              <a:rPr lang="en-US" sz="3200" b="1" dirty="0">
                <a:solidFill>
                  <a:srgbClr val="FF6600"/>
                </a:solidFill>
                <a:latin typeface="+mj-lt"/>
                <a:ea typeface="ヒラギノ角ゴ Pro W3" charset="0"/>
                <a:cs typeface="ヒラギノ角ゴ Pro W3" charset="0"/>
              </a:rPr>
              <a:t>Behavior Escalation</a:t>
            </a:r>
          </a:p>
          <a:p>
            <a:pPr eaLnBrk="1" hangingPunct="1"/>
            <a:r>
              <a:rPr lang="en-US" dirty="0">
                <a:latin typeface="+mj-lt"/>
                <a:ea typeface="ヒラギノ角ゴ Pro W3" charset="0"/>
                <a:cs typeface="ヒラギノ角ゴ Pro W3" charset="0"/>
              </a:rPr>
              <a:t>Interviews</a:t>
            </a:r>
          </a:p>
          <a:p>
            <a:pPr eaLnBrk="1" hangingPunct="1"/>
            <a:r>
              <a:rPr lang="en-US" dirty="0">
                <a:latin typeface="+mj-lt"/>
                <a:ea typeface="ヒラギノ角ゴ Pro W3" charset="0"/>
                <a:cs typeface="ヒラギノ角ゴ Pro W3" charset="0"/>
              </a:rPr>
              <a:t>Observations</a:t>
            </a:r>
          </a:p>
          <a:p>
            <a:pPr eaLnBrk="1" hangingPunct="1"/>
            <a:r>
              <a:rPr lang="en-US" dirty="0">
                <a:latin typeface="+mj-lt"/>
                <a:ea typeface="ヒラギノ角ゴ Pro W3" charset="0"/>
                <a:cs typeface="ヒラギノ角ゴ Pro W3" charset="0"/>
              </a:rPr>
              <a:t>Consideration of Culture and Context</a:t>
            </a:r>
            <a:endParaRPr lang="en-US" dirty="0"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5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Should the BSP Include a Plan for Escalating Behavior?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286000"/>
            <a:ext cx="792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none" dirty="0" smtClean="0">
                <a:ea typeface="ＭＳ Ｐゴシック" pitchFamily="-107" charset="-128"/>
                <a:cs typeface="Apple Casual"/>
              </a:rPr>
              <a:t>When a </a:t>
            </a:r>
            <a:r>
              <a:rPr lang="en-US" sz="4400" u="none" dirty="0">
                <a:ea typeface="ＭＳ Ｐゴシック" pitchFamily="-107" charset="-128"/>
                <a:cs typeface="Apple Casual"/>
              </a:rPr>
              <a:t>student </a:t>
            </a:r>
            <a:r>
              <a:rPr lang="en-US" sz="4400" u="none" dirty="0" smtClean="0">
                <a:ea typeface="ＭＳ Ｐゴシック" pitchFamily="-107" charset="-128"/>
                <a:cs typeface="Apple Casual"/>
              </a:rPr>
              <a:t>exhibits </a:t>
            </a:r>
            <a:r>
              <a:rPr lang="en-US" sz="4400" u="none" dirty="0">
                <a:ea typeface="ＭＳ Ｐゴシック" pitchFamily="-107" charset="-128"/>
                <a:cs typeface="Apple Casual"/>
              </a:rPr>
              <a:t>challenging behavior which escalates from mild to more intense.</a:t>
            </a:r>
            <a:endParaRPr lang="en-US" sz="4400" u="none" dirty="0"/>
          </a:p>
        </p:txBody>
      </p:sp>
    </p:spTree>
    <p:extLst>
      <p:ext uri="{BB962C8B-B14F-4D97-AF65-F5344CB8AC3E}">
        <p14:creationId xmlns:p14="http://schemas.microsoft.com/office/powerpoint/2010/main" val="16969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Support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FBA = ALWAYS!!!</a:t>
            </a:r>
          </a:p>
          <a:p>
            <a:r>
              <a:rPr lang="en-US" dirty="0" smtClean="0"/>
              <a:t>BSP = ALWAYS!!!</a:t>
            </a:r>
          </a:p>
          <a:p>
            <a:r>
              <a:rPr lang="en-US" dirty="0" smtClean="0"/>
              <a:t>Plan For Managing Escalating Behavior = Behavior gets intense</a:t>
            </a:r>
          </a:p>
          <a:p>
            <a:r>
              <a:rPr lang="en-US" dirty="0" smtClean="0"/>
              <a:t>Safety Plan = If student needs constant supervision and emergency likely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319033">
            <a:off x="4550184" y="593521"/>
            <a:ext cx="230063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9600" u="none" dirty="0" smtClean="0">
                <a:solidFill>
                  <a:srgbClr val="FF6600"/>
                </a:solidFill>
              </a:rPr>
              <a:t>FBA</a:t>
            </a:r>
            <a:endParaRPr lang="en-US" sz="9600" u="none" dirty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15385">
            <a:off x="6620196" y="1572940"/>
            <a:ext cx="2274781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9600" u="none" dirty="0" smtClean="0">
                <a:solidFill>
                  <a:schemeClr val="accent5">
                    <a:lumMod val="50000"/>
                  </a:schemeClr>
                </a:solidFill>
              </a:rPr>
              <a:t>BSP</a:t>
            </a:r>
            <a:endParaRPr lang="en-US" sz="9600" u="none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2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ksheetfunction-basedbspr12-2012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3945082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fba tem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3400"/>
            <a:ext cx="4332314" cy="51816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20681158">
            <a:off x="304800" y="3962400"/>
            <a:ext cx="39624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u="none" dirty="0" smtClean="0"/>
              <a:t>Worksheet For Function Based Support</a:t>
            </a:r>
            <a:endParaRPr lang="en-US" sz="4000" u="none" dirty="0"/>
          </a:p>
        </p:txBody>
      </p:sp>
      <p:sp>
        <p:nvSpPr>
          <p:cNvPr id="8" name="TextBox 7"/>
          <p:cNvSpPr txBox="1"/>
          <p:nvPr/>
        </p:nvSpPr>
        <p:spPr>
          <a:xfrm rot="613553">
            <a:off x="4876800" y="2819400"/>
            <a:ext cx="3962400" cy="193899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u="none" dirty="0" smtClean="0"/>
              <a:t>FBA </a:t>
            </a:r>
          </a:p>
          <a:p>
            <a:r>
              <a:rPr lang="en-US" sz="4000" u="none" dirty="0" smtClean="0"/>
              <a:t>&amp; </a:t>
            </a:r>
          </a:p>
          <a:p>
            <a:r>
              <a:rPr lang="en-US" sz="4000" u="none" dirty="0" smtClean="0"/>
              <a:t>BSP</a:t>
            </a:r>
            <a:endParaRPr lang="en-US" sz="4000" u="none" dirty="0"/>
          </a:p>
        </p:txBody>
      </p:sp>
    </p:spTree>
    <p:extLst>
      <p:ext uri="{BB962C8B-B14F-4D97-AF65-F5344CB8AC3E}">
        <p14:creationId xmlns:p14="http://schemas.microsoft.com/office/powerpoint/2010/main" val="106083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7793037" cy="1462087"/>
          </a:xfrm>
        </p:spPr>
        <p:txBody>
          <a:bodyPr/>
          <a:lstStyle/>
          <a:p>
            <a:pPr algn="ctr"/>
            <a:r>
              <a:rPr lang="en-US" dirty="0" smtClean="0"/>
              <a:t>http://</a:t>
            </a:r>
            <a:r>
              <a:rPr lang="en-US" dirty="0" err="1" smtClean="0"/>
              <a:t>ppsfba.weebly.com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3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Tool Used in FBA/BSP</a:t>
            </a:r>
            <a:endParaRPr lang="en-US" dirty="0"/>
          </a:p>
        </p:txBody>
      </p:sp>
      <p:pic>
        <p:nvPicPr>
          <p:cNvPr id="4" name="Picture 3" descr="Plan for Escalating Behavior PP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05000"/>
            <a:ext cx="6409765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789824">
            <a:off x="2882590" y="2249492"/>
            <a:ext cx="4800600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b="1" u="none" dirty="0" smtClean="0">
                <a:solidFill>
                  <a:srgbClr val="20AC6F"/>
                </a:solidFill>
              </a:rPr>
              <a:t>Developed During FBA and is ONLY </a:t>
            </a:r>
            <a:r>
              <a:rPr lang="en-US" sz="4800" b="1" u="none" dirty="0" smtClean="0">
                <a:solidFill>
                  <a:schemeClr val="tx2"/>
                </a:solidFill>
              </a:rPr>
              <a:t>One Part </a:t>
            </a:r>
            <a:r>
              <a:rPr lang="en-US" sz="4800" b="1" u="none" dirty="0" smtClean="0">
                <a:solidFill>
                  <a:srgbClr val="20AC6F"/>
                </a:solidFill>
              </a:rPr>
              <a:t>of the BSP</a:t>
            </a:r>
            <a:endParaRPr lang="en-US" sz="4800" b="1" u="none" dirty="0">
              <a:solidFill>
                <a:srgbClr val="20A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7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Student’s Escalating Behavior</a:t>
            </a:r>
            <a:endParaRPr lang="en-US" dirty="0"/>
          </a:p>
        </p:txBody>
      </p:sp>
      <p:pic>
        <p:nvPicPr>
          <p:cNvPr id="8" name="Picture 7" descr="Bobby MEB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05000"/>
            <a:ext cx="6553200" cy="481356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2895600" y="2209800"/>
            <a:ext cx="1447800" cy="3124200"/>
          </a:xfrm>
          <a:prstGeom prst="roundRect">
            <a:avLst/>
          </a:prstGeom>
          <a:solidFill>
            <a:schemeClr val="accent2">
              <a:alpha val="5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1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5562600" y="381000"/>
            <a:ext cx="3200400" cy="1524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scene3d>
            <a:camera prst="isometricOffAxis2Left"/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BSP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u="none" dirty="0" smtClean="0"/>
              <a:t>Prevention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 descr="worksheetfunction-basedbspr12-2012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4003964" cy="5181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Bobby MEB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90" y="2501900"/>
            <a:ext cx="5930410" cy="43561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 bwMode="auto">
          <a:xfrm>
            <a:off x="3429000" y="4114800"/>
            <a:ext cx="5562600" cy="1447800"/>
          </a:xfrm>
          <a:prstGeom prst="rect">
            <a:avLst/>
          </a:prstGeom>
          <a:solidFill>
            <a:schemeClr val="accent1">
              <a:alpha val="6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429000" y="5486400"/>
            <a:ext cx="2514600" cy="1219200"/>
          </a:xfrm>
          <a:prstGeom prst="rect">
            <a:avLst/>
          </a:prstGeom>
          <a:solidFill>
            <a:schemeClr val="accent1">
              <a:alpha val="7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7200" y="3124200"/>
            <a:ext cx="1371600" cy="1752600"/>
          </a:xfrm>
          <a:prstGeom prst="rect">
            <a:avLst/>
          </a:prstGeom>
          <a:solidFill>
            <a:schemeClr val="accent1">
              <a:alpha val="6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6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5562600" y="381000"/>
            <a:ext cx="3200400" cy="1524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scene3d>
            <a:camera prst="isometricOffAxis2Left"/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BSP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u="none" dirty="0" smtClean="0"/>
              <a:t>Prevention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 descr="FBA:SUMMAR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560207" cy="46101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 bwMode="auto">
          <a:xfrm>
            <a:off x="457200" y="3810000"/>
            <a:ext cx="1752600" cy="762000"/>
          </a:xfrm>
          <a:prstGeom prst="rect">
            <a:avLst/>
          </a:prstGeom>
          <a:solidFill>
            <a:schemeClr val="accent1">
              <a:alpha val="6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pic>
        <p:nvPicPr>
          <p:cNvPr id="4" name="Picture 3" descr="Bobby MEB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90" y="2501900"/>
            <a:ext cx="5930410" cy="43561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 bwMode="auto">
          <a:xfrm>
            <a:off x="3429000" y="4114800"/>
            <a:ext cx="5562600" cy="1447800"/>
          </a:xfrm>
          <a:prstGeom prst="rect">
            <a:avLst/>
          </a:prstGeom>
          <a:solidFill>
            <a:schemeClr val="accent1">
              <a:alpha val="6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429000" y="5486400"/>
            <a:ext cx="2514600" cy="1219200"/>
          </a:xfrm>
          <a:prstGeom prst="rect">
            <a:avLst/>
          </a:prstGeom>
          <a:solidFill>
            <a:schemeClr val="accent1">
              <a:alpha val="7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35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5562600" y="381000"/>
            <a:ext cx="3200400" cy="152400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scene3d>
            <a:camera prst="isometricOffAxis2Left"/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BSP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u="none" dirty="0" smtClean="0"/>
              <a:t>Teach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 descr="worksheetfunction-basedbspr12-2012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4003964" cy="5181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Bobby MEB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90" y="2501900"/>
            <a:ext cx="5930410" cy="43561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 bwMode="auto">
          <a:xfrm>
            <a:off x="7391400" y="2895600"/>
            <a:ext cx="1524000" cy="3733800"/>
          </a:xfrm>
          <a:prstGeom prst="rect">
            <a:avLst/>
          </a:prstGeom>
          <a:solidFill>
            <a:srgbClr val="FFCF01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943600" y="5562600"/>
            <a:ext cx="1447800" cy="1143000"/>
          </a:xfrm>
          <a:prstGeom prst="rect">
            <a:avLst/>
          </a:prstGeom>
          <a:solidFill>
            <a:srgbClr val="FFCF01">
              <a:alpha val="7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28800" y="3200400"/>
            <a:ext cx="762000" cy="1676400"/>
          </a:xfrm>
          <a:prstGeom prst="rect">
            <a:avLst/>
          </a:prstGeom>
          <a:solidFill>
            <a:srgbClr val="FFCF01">
              <a:alpha val="6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66400" y="1828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5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</a:t>
            </a:r>
            <a:endParaRPr lang="en-US" dirty="0"/>
          </a:p>
        </p:txBody>
      </p:sp>
      <p:pic>
        <p:nvPicPr>
          <p:cNvPr id="3" name="Picture 2" descr="Description Escalating Behaviors (Lewis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0788">
            <a:off x="3507337" y="1254065"/>
            <a:ext cx="4062846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395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5562600" y="381000"/>
            <a:ext cx="3200400" cy="152400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scene3d>
            <a:camera prst="isometricOffAxis2Left"/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BSP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u="none" dirty="0" smtClean="0"/>
              <a:t>Teach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9" name="Picture 8" descr="FBA:SUMMAR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560207" cy="46101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 bwMode="auto">
          <a:xfrm>
            <a:off x="2209800" y="3200400"/>
            <a:ext cx="914400" cy="1219200"/>
          </a:xfrm>
          <a:prstGeom prst="rect">
            <a:avLst/>
          </a:prstGeom>
          <a:solidFill>
            <a:srgbClr val="FFCF01">
              <a:alpha val="6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pic>
        <p:nvPicPr>
          <p:cNvPr id="4" name="Picture 3" descr="Bobby MEB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90" y="2501900"/>
            <a:ext cx="5930410" cy="43561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 bwMode="auto">
          <a:xfrm>
            <a:off x="7391400" y="2895600"/>
            <a:ext cx="1524000" cy="3733800"/>
          </a:xfrm>
          <a:prstGeom prst="rect">
            <a:avLst/>
          </a:prstGeom>
          <a:solidFill>
            <a:srgbClr val="FFCF01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943600" y="5562600"/>
            <a:ext cx="1447800" cy="1143000"/>
          </a:xfrm>
          <a:prstGeom prst="rect">
            <a:avLst/>
          </a:prstGeom>
          <a:solidFill>
            <a:srgbClr val="FFCF01">
              <a:alpha val="7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66400" y="1828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20655516">
            <a:off x="241813" y="4843527"/>
            <a:ext cx="2133600" cy="954107"/>
          </a:xfrm>
          <a:prstGeom prst="rect">
            <a:avLst/>
          </a:prstGeom>
          <a:solidFill>
            <a:srgbClr val="FFCF01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u="none" dirty="0" smtClean="0"/>
              <a:t>Plus Long Term Skill</a:t>
            </a:r>
            <a:endParaRPr lang="en-US" sz="2800" b="1" u="none" dirty="0"/>
          </a:p>
        </p:txBody>
      </p:sp>
    </p:spTree>
    <p:extLst>
      <p:ext uri="{BB962C8B-B14F-4D97-AF65-F5344CB8AC3E}">
        <p14:creationId xmlns:p14="http://schemas.microsoft.com/office/powerpoint/2010/main" val="329822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85800" y="304800"/>
            <a:ext cx="3200400" cy="2057400"/>
          </a:xfrm>
          <a:prstGeom prst="round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scene3d>
            <a:camera prst="isometricOffAxis1Right"/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BSP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u="none" dirty="0" smtClean="0"/>
              <a:t>Correct &amp; Reinforce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 descr="worksheetfunction-basedbspr12-2012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4800"/>
            <a:ext cx="4003964" cy="5181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Bobby MEB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27300"/>
            <a:ext cx="5930410" cy="43561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 bwMode="auto">
          <a:xfrm>
            <a:off x="3352800" y="2819400"/>
            <a:ext cx="2971800" cy="2743200"/>
          </a:xfrm>
          <a:prstGeom prst="rect">
            <a:avLst/>
          </a:prstGeom>
          <a:solidFill>
            <a:srgbClr val="A3A3E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38200" y="5562600"/>
            <a:ext cx="2438400" cy="1143000"/>
          </a:xfrm>
          <a:prstGeom prst="rect">
            <a:avLst/>
          </a:prstGeom>
          <a:solidFill>
            <a:schemeClr val="tx2">
              <a:lumMod val="40000"/>
              <a:lumOff val="60000"/>
              <a:alpha val="7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924800" y="3200400"/>
            <a:ext cx="762000" cy="1676400"/>
          </a:xfrm>
          <a:prstGeom prst="rect">
            <a:avLst/>
          </a:prstGeom>
          <a:solidFill>
            <a:srgbClr val="A3A3E0">
              <a:alpha val="6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66400" y="1828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3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85800" y="304800"/>
            <a:ext cx="3200400" cy="2057400"/>
          </a:xfrm>
          <a:prstGeom prst="round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scene3d>
            <a:camera prst="isometricOffAxis1Right"/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BSP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u="none" dirty="0" smtClean="0"/>
              <a:t>Correct &amp; Reinforce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9" name="Picture 8" descr="FBA:SUMMAR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81000"/>
            <a:ext cx="4560207" cy="46101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 bwMode="auto">
          <a:xfrm>
            <a:off x="8077200" y="3886200"/>
            <a:ext cx="685800" cy="838200"/>
          </a:xfrm>
          <a:prstGeom prst="rect">
            <a:avLst/>
          </a:prstGeom>
          <a:solidFill>
            <a:srgbClr val="A3A3E0">
              <a:alpha val="6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pic>
        <p:nvPicPr>
          <p:cNvPr id="4" name="Picture 3" descr="Bobby MEB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27300"/>
            <a:ext cx="5930410" cy="43561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 bwMode="auto">
          <a:xfrm>
            <a:off x="3352800" y="2819400"/>
            <a:ext cx="2971800" cy="2743200"/>
          </a:xfrm>
          <a:prstGeom prst="rect">
            <a:avLst/>
          </a:prstGeom>
          <a:solidFill>
            <a:srgbClr val="A3A3E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38200" y="5562600"/>
            <a:ext cx="2438400" cy="1143000"/>
          </a:xfrm>
          <a:prstGeom prst="rect">
            <a:avLst/>
          </a:prstGeom>
          <a:solidFill>
            <a:schemeClr val="tx2">
              <a:lumMod val="40000"/>
              <a:lumOff val="60000"/>
              <a:alpha val="7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66400" y="1828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27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Extras and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9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3" descr="Incredible 5 Point Scale Pi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8" name="Picture 4" descr="Incredible 5Pt Scale 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810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5" descr="Lose Control Cover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581400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9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3048000" cy="1600200"/>
          </a:xfrm>
        </p:spPr>
        <p:txBody>
          <a:bodyPr/>
          <a:lstStyle/>
          <a:p>
            <a:r>
              <a:rPr lang="en-US" dirty="0" smtClean="0"/>
              <a:t>Progressive Break Plan</a:t>
            </a:r>
            <a:endParaRPr lang="en-US" dirty="0"/>
          </a:p>
        </p:txBody>
      </p:sp>
      <p:pic>
        <p:nvPicPr>
          <p:cNvPr id="4" name="Picture 3" descr="Progress Break Plan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9672">
            <a:off x="2621678" y="-223168"/>
            <a:ext cx="5913087" cy="76522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39726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erbal De-Escal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0868">
            <a:off x="2988951" y="168930"/>
            <a:ext cx="529936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581400" cy="2133600"/>
          </a:xfrm>
        </p:spPr>
        <p:txBody>
          <a:bodyPr/>
          <a:lstStyle/>
          <a:p>
            <a:r>
              <a:rPr lang="en-US" dirty="0" smtClean="0"/>
              <a:t>Verbal </a:t>
            </a:r>
            <a:br>
              <a:rPr lang="en-US" dirty="0" smtClean="0"/>
            </a:br>
            <a:r>
              <a:rPr lang="en-US" dirty="0" smtClean="0"/>
              <a:t>De-escalation</a:t>
            </a:r>
            <a:br>
              <a:rPr lang="en-US" dirty="0" smtClean="0"/>
            </a:br>
            <a:r>
              <a:rPr lang="en-US" dirty="0" smtClean="0"/>
              <a:t>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82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ASSUMPTIONS</a:t>
            </a:r>
            <a:br>
              <a:rPr lang="en-US" smtClean="0">
                <a:cs typeface="+mj-cs"/>
              </a:rPr>
            </a:br>
            <a:r>
              <a:rPr lang="en-US" smtClean="0">
                <a:cs typeface="+mj-cs"/>
              </a:rPr>
              <a:t>					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7924800" cy="3810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Behavior is </a:t>
            </a:r>
            <a:r>
              <a:rPr lang="en-US" u="sng" dirty="0" smtClean="0">
                <a:cs typeface="+mn-cs"/>
              </a:rPr>
              <a:t>learned</a:t>
            </a:r>
            <a:r>
              <a:rPr lang="en-US" dirty="0" smtClean="0">
                <a:cs typeface="+mn-cs"/>
              </a:rPr>
              <a:t> (taught)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Behavior is </a:t>
            </a:r>
            <a:r>
              <a:rPr lang="en-US" u="sng" dirty="0" smtClean="0">
                <a:cs typeface="+mn-cs"/>
              </a:rPr>
              <a:t>purposeful</a:t>
            </a:r>
            <a:r>
              <a:rPr lang="en-US" dirty="0" smtClean="0">
                <a:cs typeface="+mn-cs"/>
              </a:rPr>
              <a:t> (functional)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Behavior is escalated through successive interactions (</a:t>
            </a:r>
            <a:r>
              <a:rPr lang="en-US" u="sng" dirty="0" smtClean="0">
                <a:cs typeface="+mn-cs"/>
              </a:rPr>
              <a:t>practice/habits)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Behavior can be changed through an </a:t>
            </a:r>
            <a:r>
              <a:rPr lang="en-US" u="sng" dirty="0" smtClean="0">
                <a:cs typeface="+mn-cs"/>
              </a:rPr>
              <a:t>instructional</a:t>
            </a:r>
            <a:r>
              <a:rPr lang="en-US" dirty="0" smtClean="0">
                <a:cs typeface="+mn-cs"/>
              </a:rPr>
              <a:t> approach</a:t>
            </a:r>
          </a:p>
        </p:txBody>
      </p:sp>
    </p:spTree>
    <p:extLst>
      <p:ext uri="{BB962C8B-B14F-4D97-AF65-F5344CB8AC3E}">
        <p14:creationId xmlns:p14="http://schemas.microsoft.com/office/powerpoint/2010/main" val="309605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How to Help….				</a:t>
            </a:r>
            <a:endParaRPr lang="en-US" sz="2000" dirty="0" smtClean="0">
              <a:latin typeface="Comic Sans MS" charset="0"/>
              <a:cs typeface="+mj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8077200" cy="3886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I</a:t>
            </a:r>
            <a:r>
              <a:rPr lang="en-US" dirty="0" smtClean="0">
                <a:cs typeface="+mn-cs"/>
              </a:rPr>
              <a:t>ntervene </a:t>
            </a:r>
            <a:r>
              <a:rPr lang="en-US" u="sng" dirty="0" smtClean="0">
                <a:cs typeface="+mn-cs"/>
              </a:rPr>
              <a:t>early</a:t>
            </a:r>
            <a:r>
              <a:rPr lang="en-US" dirty="0" smtClean="0">
                <a:cs typeface="+mn-cs"/>
              </a:rPr>
              <a:t> in an escalation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Identify </a:t>
            </a:r>
            <a:r>
              <a:rPr lang="en-US" u="sng" dirty="0" smtClean="0">
                <a:cs typeface="+mn-cs"/>
              </a:rPr>
              <a:t>environmental</a:t>
            </a:r>
            <a:r>
              <a:rPr lang="en-US" dirty="0" smtClean="0">
                <a:cs typeface="+mn-cs"/>
              </a:rPr>
              <a:t> factors that can be changed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Teach </a:t>
            </a:r>
            <a:r>
              <a:rPr lang="en-US" u="sng" dirty="0" smtClean="0">
                <a:cs typeface="+mn-cs"/>
              </a:rPr>
              <a:t>replacement</a:t>
            </a:r>
            <a:r>
              <a:rPr lang="en-US" dirty="0" smtClean="0">
                <a:cs typeface="+mn-cs"/>
              </a:rPr>
              <a:t> behaviors</a:t>
            </a:r>
          </a:p>
        </p:txBody>
      </p:sp>
    </p:spTree>
    <p:extLst>
      <p:ext uri="{BB962C8B-B14F-4D97-AF65-F5344CB8AC3E}">
        <p14:creationId xmlns:p14="http://schemas.microsoft.com/office/powerpoint/2010/main" val="126980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llian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8000"/>
      </a:hlink>
      <a:folHlink>
        <a:srgbClr val="4D8E55"/>
      </a:folHlink>
    </a:clrScheme>
    <a:fontScheme name="Allianc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Allia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ia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ia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ia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ia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ia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ia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ia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ia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ia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ia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ia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729</TotalTime>
  <Words>1874</Words>
  <Application>Microsoft Macintosh PowerPoint</Application>
  <PresentationFormat>On-screen Show (4:3)</PresentationFormat>
  <Paragraphs>438</Paragraphs>
  <Slides>76</Slides>
  <Notes>7</Notes>
  <HiddenSlides>2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9" baseType="lpstr">
      <vt:lpstr>Blends</vt:lpstr>
      <vt:lpstr>Alliance</vt:lpstr>
      <vt:lpstr>Chart</vt:lpstr>
      <vt:lpstr>PowerPoint Presentation</vt:lpstr>
      <vt:lpstr>PowerPoint Presentation</vt:lpstr>
      <vt:lpstr>Expectations</vt:lpstr>
      <vt:lpstr>PowerPoint Presentation</vt:lpstr>
      <vt:lpstr>The Escalation Cycle       </vt:lpstr>
      <vt:lpstr>Escalating Phases</vt:lpstr>
      <vt:lpstr>Resource</vt:lpstr>
      <vt:lpstr>ASSUMPTIONS       </vt:lpstr>
      <vt:lpstr>How to Help….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Model Always Happens</vt:lpstr>
      <vt:lpstr>Two Components for Managing Escalating Behavior</vt:lpstr>
      <vt:lpstr>Understand the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Strategies</vt:lpstr>
      <vt:lpstr>PowerPoint Presentation</vt:lpstr>
      <vt:lpstr>Strategies 1. Calm </vt:lpstr>
      <vt:lpstr>PowerPoint Presentation</vt:lpstr>
      <vt:lpstr>Strategies 2. Trigger</vt:lpstr>
      <vt:lpstr>PowerPoint Presentation</vt:lpstr>
      <vt:lpstr>Strategies 3. Agitation</vt:lpstr>
      <vt:lpstr>Strategies 3. Agitation What to do before a behavior escalates</vt:lpstr>
      <vt:lpstr>Strategies 3. Agitation</vt:lpstr>
      <vt:lpstr>Strategies 3. Agitation Techniques that backfire:</vt:lpstr>
      <vt:lpstr>PowerPoint Presentation</vt:lpstr>
      <vt:lpstr>PowerPoint Presentation</vt:lpstr>
      <vt:lpstr>PowerPoint Presentation</vt:lpstr>
      <vt:lpstr>What is a Non-Threatening Manner?</vt:lpstr>
      <vt:lpstr>PowerPoint Presentation</vt:lpstr>
      <vt:lpstr>Strategies 5. Peak</vt:lpstr>
      <vt:lpstr>Strategies 5. Peak</vt:lpstr>
      <vt:lpstr>PowerPoint Presentation</vt:lpstr>
      <vt:lpstr>PowerPoint Presentation</vt:lpstr>
      <vt:lpstr>Strategies 7. Recovery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(cont.)</vt:lpstr>
      <vt:lpstr>FINAL THOUGHT</vt:lpstr>
      <vt:lpstr>Functional Behavioral Assessment (FBA) &amp; Behavior Support Planning (BSP)</vt:lpstr>
      <vt:lpstr>Function Based Approach</vt:lpstr>
      <vt:lpstr>Behavior is Functional</vt:lpstr>
      <vt:lpstr>PowerPoint Presentation</vt:lpstr>
      <vt:lpstr>Behavior is Predictable</vt:lpstr>
      <vt:lpstr>PowerPoint Presentation</vt:lpstr>
      <vt:lpstr>FBA Process Has 4 Components</vt:lpstr>
      <vt:lpstr>Behavior is Changeable</vt:lpstr>
      <vt:lpstr>Information Gathered for FBA</vt:lpstr>
      <vt:lpstr>When Should the BSP Include a Plan for Escalating Behavior?</vt:lpstr>
      <vt:lpstr>Behavior Support Planning</vt:lpstr>
      <vt:lpstr>PowerPoint Presentation</vt:lpstr>
      <vt:lpstr>http://ppsfba.weebly.com</vt:lpstr>
      <vt:lpstr>A Tool Used in FBA/BSP</vt:lpstr>
      <vt:lpstr>Student’s Escalating Behavior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PowerPoint Presentation</vt:lpstr>
      <vt:lpstr>Progressive Break Plan</vt:lpstr>
      <vt:lpstr>Verbal  De-escalation Techniques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sylvia.martinez</dc:creator>
  <cp:lastModifiedBy>PPS</cp:lastModifiedBy>
  <cp:revision>70</cp:revision>
  <dcterms:created xsi:type="dcterms:W3CDTF">2007-01-03T21:28:57Z</dcterms:created>
  <dcterms:modified xsi:type="dcterms:W3CDTF">2014-05-20T15:29:02Z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-1130099429</vt:i4>
  </property>
  <property fmtid="{D5CDD505-2E9C-101B-9397-08002B2CF9AE}" pid="3" name="_EmailSubject">
    <vt:lpwstr>CASP Convention Lodging Info</vt:lpwstr>
  </property>
  <property fmtid="{D5CDD505-2E9C-101B-9397-08002B2CF9AE}" pid="4" name="_AuthorEmail">
    <vt:lpwstr>sylvia.martinez@lausd.net</vt:lpwstr>
  </property>
  <property fmtid="{D5CDD505-2E9C-101B-9397-08002B2CF9AE}" pid="5" name="_AuthorEmailDisplayName">
    <vt:lpwstr>Martinez, Sylvia</vt:lpwstr>
  </property>
  <property fmtid="{D5CDD505-2E9C-101B-9397-08002B2CF9AE}" pid="6" name="_ReviewingToolsShownOnce">
    <vt:lpwstr/>
  </property>
</Properties>
</file>